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15" r:id="rId4"/>
  </p:sldMasterIdLst>
  <p:notesMasterIdLst>
    <p:notesMasterId r:id="rId29"/>
  </p:notesMasterIdLst>
  <p:sldIdLst>
    <p:sldId id="348" r:id="rId5"/>
    <p:sldId id="356" r:id="rId6"/>
    <p:sldId id="367" r:id="rId7"/>
    <p:sldId id="302" r:id="rId8"/>
    <p:sldId id="355" r:id="rId9"/>
    <p:sldId id="349" r:id="rId10"/>
    <p:sldId id="259" r:id="rId11"/>
    <p:sldId id="357" r:id="rId12"/>
    <p:sldId id="289" r:id="rId13"/>
    <p:sldId id="261" r:id="rId14"/>
    <p:sldId id="293" r:id="rId15"/>
    <p:sldId id="423" r:id="rId16"/>
    <p:sldId id="424" r:id="rId17"/>
    <p:sldId id="425" r:id="rId18"/>
    <p:sldId id="427" r:id="rId19"/>
    <p:sldId id="426" r:id="rId20"/>
    <p:sldId id="368" r:id="rId21"/>
    <p:sldId id="262" r:id="rId22"/>
    <p:sldId id="369" r:id="rId23"/>
    <p:sldId id="370" r:id="rId24"/>
    <p:sldId id="371" r:id="rId25"/>
    <p:sldId id="372" r:id="rId26"/>
    <p:sldId id="263" r:id="rId27"/>
    <p:sldId id="383" r:id="rId28"/>
  </p:sldIdLst>
  <p:sldSz cx="12192000" cy="6858000"/>
  <p:notesSz cx="6858000" cy="9144000"/>
  <p:embeddedFontLst>
    <p:embeddedFont>
      <p:font typeface="Cambria Math" panose="02040503050406030204" pitchFamily="18" charset="0"/>
      <p:regular r:id="rId30"/>
    </p:embeddedFont>
    <p:embeddedFont>
      <p:font typeface="Century Gothic" panose="020B0502020202020204" pitchFamily="34" charset="0"/>
      <p:regular r:id="rId31"/>
      <p:bold r:id="rId32"/>
      <p:italic r:id="rId33"/>
      <p:boldItalic r:id="rId34"/>
    </p:embeddedFont>
    <p:embeddedFont>
      <p:font typeface="Georgia" panose="02040502050405020303" pitchFamily="18"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42" roundtripDataSignature="AMtx7mgvrPx73YScFrDPcgFGkuWFG0DKZ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nah Cooper" initials="HC" lastIdx="2" clrIdx="0">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10115F-3FE8-46A1-995C-F9B23A9B5255}" v="7" dt="2025-10-20T09:12:04.967"/>
  </p1510:revLst>
</p1510:revInfo>
</file>

<file path=ppt/tableStyles.xml><?xml version="1.0" encoding="utf-8"?>
<a:tblStyleLst xmlns:a="http://schemas.openxmlformats.org/drawingml/2006/main" def="{14675A5D-3E92-40A4-9D49-A050765667A4}">
  <a:tblStyle styleId="{14675A5D-3E92-40A4-9D49-A050765667A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2192"/>
  </p:normalViewPr>
  <p:slideViewPr>
    <p:cSldViewPr snapToGrid="0">
      <p:cViewPr varScale="1">
        <p:scale>
          <a:sx n="49" d="100"/>
          <a:sy n="49" d="100"/>
        </p:scale>
        <p:origin x="1512"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font" Target="fonts/font5.fntdata"/><Relationship Id="rId42" Type="http://customschemas.google.com/relationships/presentationmetadata" Target="meta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theme" Target="theme/theme1.xml"/><Relationship Id="rId20"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oghan Pierce" userId="e1ad7bdb-31d9-492a-aba1-917f67feb35c" providerId="ADAL" clId="{AE9B5C20-B439-498C-A083-484F0F742E0D}"/>
    <pc:docChg chg="custSel addSld modSld modMainMaster">
      <pc:chgData name="Eoghan Pierce" userId="e1ad7bdb-31d9-492a-aba1-917f67feb35c" providerId="ADAL" clId="{AE9B5C20-B439-498C-A083-484F0F742E0D}" dt="2020-10-29T14:24:25.780" v="238" actId="20577"/>
      <pc:docMkLst>
        <pc:docMk/>
      </pc:docMkLst>
      <pc:sldChg chg="modSp add">
        <pc:chgData name="Eoghan Pierce" userId="e1ad7bdb-31d9-492a-aba1-917f67feb35c" providerId="ADAL" clId="{AE9B5C20-B439-498C-A083-484F0F742E0D}" dt="2020-10-29T14:24:25.780" v="238" actId="20577"/>
        <pc:sldMkLst>
          <pc:docMk/>
          <pc:sldMk cId="2113124303" sldId="287"/>
        </pc:sldMkLst>
      </pc:sldChg>
      <pc:sldMasterChg chg="modSldLayout">
        <pc:chgData name="Eoghan Pierce" userId="e1ad7bdb-31d9-492a-aba1-917f67feb35c" providerId="ADAL" clId="{AE9B5C20-B439-498C-A083-484F0F742E0D}" dt="2020-10-29T14:18:48.800" v="6" actId="20577"/>
        <pc:sldMasterMkLst>
          <pc:docMk/>
          <pc:sldMasterMk cId="2641049347" sldId="2147483660"/>
        </pc:sldMasterMkLst>
        <pc:sldLayoutChg chg="modSp">
          <pc:chgData name="Eoghan Pierce" userId="e1ad7bdb-31d9-492a-aba1-917f67feb35c" providerId="ADAL" clId="{AE9B5C20-B439-498C-A083-484F0F742E0D}" dt="2020-10-29T14:18:48.800" v="6" actId="20577"/>
          <pc:sldLayoutMkLst>
            <pc:docMk/>
            <pc:sldMasterMk cId="2906353665" sldId="2147483691"/>
            <pc:sldLayoutMk cId="112777793" sldId="2147483663"/>
          </pc:sldLayoutMkLst>
        </pc:sldLayoutChg>
      </pc:sldMasterChg>
    </pc:docChg>
  </pc:docChgLst>
  <pc:docChgLst>
    <pc:chgData name="Samina Rashid" userId="f7c9a806-66ff-4933-b51c-0e38c676f548" providerId="ADAL" clId="{08A4AC14-FDDB-4160-92D9-7724A668F67E}"/>
    <pc:docChg chg="undo custSel addSld delSld modSld">
      <pc:chgData name="Samina Rashid" userId="f7c9a806-66ff-4933-b51c-0e38c676f548" providerId="ADAL" clId="{08A4AC14-FDDB-4160-92D9-7724A668F67E}" dt="2024-04-14T20:03:53.067" v="920" actId="478"/>
      <pc:docMkLst>
        <pc:docMk/>
      </pc:docMkLst>
      <pc:sldChg chg="addSp modSp modAnim">
        <pc:chgData name="Samina Rashid" userId="f7c9a806-66ff-4933-b51c-0e38c676f548" providerId="ADAL" clId="{08A4AC14-FDDB-4160-92D9-7724A668F67E}" dt="2024-04-14T19:38:36.662" v="3"/>
        <pc:sldMkLst>
          <pc:docMk/>
          <pc:sldMk cId="765102611" sldId="368"/>
        </pc:sldMkLst>
      </pc:sldChg>
      <pc:sldChg chg="add">
        <pc:chgData name="Samina Rashid" userId="f7c9a806-66ff-4933-b51c-0e38c676f548" providerId="ADAL" clId="{08A4AC14-FDDB-4160-92D9-7724A668F67E}" dt="2024-04-05T15:56:45.923" v="0"/>
        <pc:sldMkLst>
          <pc:docMk/>
          <pc:sldMk cId="561067709" sldId="423"/>
        </pc:sldMkLst>
      </pc:sldChg>
      <pc:sldChg chg="add">
        <pc:chgData name="Samina Rashid" userId="f7c9a806-66ff-4933-b51c-0e38c676f548" providerId="ADAL" clId="{08A4AC14-FDDB-4160-92D9-7724A668F67E}" dt="2024-04-05T16:03:15.695" v="1"/>
        <pc:sldMkLst>
          <pc:docMk/>
          <pc:sldMk cId="1797785626" sldId="424"/>
        </pc:sldMkLst>
      </pc:sldChg>
      <pc:sldChg chg="addSp delSp modSp new mod modClrScheme delAnim modAnim chgLayout">
        <pc:chgData name="Samina Rashid" userId="f7c9a806-66ff-4933-b51c-0e38c676f548" providerId="ADAL" clId="{08A4AC14-FDDB-4160-92D9-7724A668F67E}" dt="2024-04-14T19:55:22.953" v="609" actId="20577"/>
        <pc:sldMkLst>
          <pc:docMk/>
          <pc:sldMk cId="614799591" sldId="425"/>
        </pc:sldMkLst>
      </pc:sldChg>
      <pc:sldChg chg="addSp delSp modSp add mod delAnim modAnim">
        <pc:chgData name="Samina Rashid" userId="f7c9a806-66ff-4933-b51c-0e38c676f548" providerId="ADAL" clId="{08A4AC14-FDDB-4160-92D9-7724A668F67E}" dt="2024-04-14T19:55:35.009" v="613" actId="20577"/>
        <pc:sldMkLst>
          <pc:docMk/>
          <pc:sldMk cId="1492416473" sldId="426"/>
        </pc:sldMkLst>
      </pc:sldChg>
      <pc:sldChg chg="addSp delSp modSp add mod delAnim modAnim modNotesTx">
        <pc:chgData name="Samina Rashid" userId="f7c9a806-66ff-4933-b51c-0e38c676f548" providerId="ADAL" clId="{08A4AC14-FDDB-4160-92D9-7724A668F67E}" dt="2024-04-14T20:03:53.067" v="920" actId="478"/>
        <pc:sldMkLst>
          <pc:docMk/>
          <pc:sldMk cId="1388353116" sldId="427"/>
        </pc:sldMkLst>
      </pc:sldChg>
      <pc:sldChg chg="add del">
        <pc:chgData name="Samina Rashid" userId="f7c9a806-66ff-4933-b51c-0e38c676f548" providerId="ADAL" clId="{08A4AC14-FDDB-4160-92D9-7724A668F67E}" dt="2024-04-14T19:48:54.918" v="304"/>
        <pc:sldMkLst>
          <pc:docMk/>
          <pc:sldMk cId="1690799787" sldId="427"/>
        </pc:sldMkLst>
      </pc:sldChg>
    </pc:docChg>
  </pc:docChgLst>
  <pc:docChgLst>
    <pc:chgData name="Joanna Scouler" userId="da2978bb-3a89-42a2-b6f4-686f2140a0cc" providerId="ADAL" clId="{E33C742B-5DF6-3E40-9C8F-743DF0614C6F}"/>
    <pc:docChg chg="custSel modSld">
      <pc:chgData name="Joanna Scouler" userId="da2978bb-3a89-42a2-b6f4-686f2140a0cc" providerId="ADAL" clId="{E33C742B-5DF6-3E40-9C8F-743DF0614C6F}" dt="2024-12-13T10:16:05.653" v="345"/>
      <pc:docMkLst>
        <pc:docMk/>
      </pc:docMkLst>
      <pc:sldChg chg="addSp delSp modSp mod">
        <pc:chgData name="Joanna Scouler" userId="da2978bb-3a89-42a2-b6f4-686f2140a0cc" providerId="ADAL" clId="{E33C742B-5DF6-3E40-9C8F-743DF0614C6F}" dt="2024-12-13T10:14:53.103" v="332" actId="20577"/>
        <pc:sldMkLst>
          <pc:docMk/>
          <pc:sldMk cId="0" sldId="262"/>
        </pc:sldMkLst>
      </pc:sldChg>
      <pc:sldChg chg="addSp modSp mod modNotesTx">
        <pc:chgData name="Joanna Scouler" userId="da2978bb-3a89-42a2-b6f4-686f2140a0cc" providerId="ADAL" clId="{E33C742B-5DF6-3E40-9C8F-743DF0614C6F}" dt="2024-12-13T10:13:03.554" v="307" actId="20577"/>
        <pc:sldMkLst>
          <pc:docMk/>
          <pc:sldMk cId="421919202" sldId="349"/>
        </pc:sldMkLst>
      </pc:sldChg>
      <pc:sldChg chg="addSp delSp modSp mod modAnim">
        <pc:chgData name="Joanna Scouler" userId="da2978bb-3a89-42a2-b6f4-686f2140a0cc" providerId="ADAL" clId="{E33C742B-5DF6-3E40-9C8F-743DF0614C6F}" dt="2024-12-13T10:16:05.653" v="345"/>
        <pc:sldMkLst>
          <pc:docMk/>
          <pc:sldMk cId="2370983555" sldId="369"/>
        </pc:sldMkLst>
      </pc:sldChg>
      <pc:sldChg chg="modSp mod">
        <pc:chgData name="Joanna Scouler" userId="da2978bb-3a89-42a2-b6f4-686f2140a0cc" providerId="ADAL" clId="{E33C742B-5DF6-3E40-9C8F-743DF0614C6F}" dt="2024-12-13T10:13:41.239" v="308" actId="2711"/>
        <pc:sldMkLst>
          <pc:docMk/>
          <pc:sldMk cId="458952875" sldId="371"/>
        </pc:sldMkLst>
      </pc:sldChg>
    </pc:docChg>
  </pc:docChgLst>
  <pc:docChgLst>
    <pc:chgData name="Joanna Scouler" userId="da2978bb-3a89-42a2-b6f4-686f2140a0cc" providerId="ADAL" clId="{4227BACF-4545-BF4D-AE26-8FCA241150D9}"/>
    <pc:docChg chg="undo custSel addSld delSld modSld sldOrd modMainMaster">
      <pc:chgData name="Joanna Scouler" userId="da2978bb-3a89-42a2-b6f4-686f2140a0cc" providerId="ADAL" clId="{4227BACF-4545-BF4D-AE26-8FCA241150D9}" dt="2022-05-18T09:11:58.288" v="562"/>
      <pc:docMkLst>
        <pc:docMk/>
      </pc:docMkLst>
      <pc:sldChg chg="ord">
        <pc:chgData name="Joanna Scouler" userId="da2978bb-3a89-42a2-b6f4-686f2140a0cc" providerId="ADAL" clId="{4227BACF-4545-BF4D-AE26-8FCA241150D9}" dt="2022-04-27T09:55:00.600" v="74" actId="20578"/>
        <pc:sldMkLst>
          <pc:docMk/>
          <pc:sldMk cId="0" sldId="261"/>
        </pc:sldMkLst>
      </pc:sldChg>
      <pc:sldChg chg="modSp mod">
        <pc:chgData name="Joanna Scouler" userId="da2978bb-3a89-42a2-b6f4-686f2140a0cc" providerId="ADAL" clId="{4227BACF-4545-BF4D-AE26-8FCA241150D9}" dt="2022-04-27T09:55:51.175" v="93" actId="1037"/>
        <pc:sldMkLst>
          <pc:docMk/>
          <pc:sldMk cId="0" sldId="263"/>
        </pc:sldMkLst>
      </pc:sldChg>
      <pc:sldChg chg="modSp mod modNotesTx">
        <pc:chgData name="Joanna Scouler" userId="da2978bb-3a89-42a2-b6f4-686f2140a0cc" providerId="ADAL" clId="{4227BACF-4545-BF4D-AE26-8FCA241150D9}" dt="2022-04-27T09:54:59.704" v="73" actId="2711"/>
        <pc:sldMkLst>
          <pc:docMk/>
          <pc:sldMk cId="1069633196" sldId="293"/>
        </pc:sldMkLst>
      </pc:sldChg>
      <pc:sldChg chg="modSp mod">
        <pc:chgData name="Joanna Scouler" userId="da2978bb-3a89-42a2-b6f4-686f2140a0cc" providerId="ADAL" clId="{4227BACF-4545-BF4D-AE26-8FCA241150D9}" dt="2022-04-27T09:54:20.657" v="65" actId="20577"/>
        <pc:sldMkLst>
          <pc:docMk/>
          <pc:sldMk cId="3268269971" sldId="302"/>
        </pc:sldMkLst>
      </pc:sldChg>
      <pc:sldChg chg="modNotesTx">
        <pc:chgData name="Joanna Scouler" userId="da2978bb-3a89-42a2-b6f4-686f2140a0cc" providerId="ADAL" clId="{4227BACF-4545-BF4D-AE26-8FCA241150D9}" dt="2022-04-27T09:54:42.788" v="70" actId="20577"/>
        <pc:sldMkLst>
          <pc:docMk/>
          <pc:sldMk cId="421919202" sldId="349"/>
        </pc:sldMkLst>
      </pc:sldChg>
      <pc:sldChg chg="del">
        <pc:chgData name="Joanna Scouler" userId="da2978bb-3a89-42a2-b6f4-686f2140a0cc" providerId="ADAL" clId="{4227BACF-4545-BF4D-AE26-8FCA241150D9}" dt="2022-04-27T09:48:29.090" v="45" actId="2696"/>
        <pc:sldMkLst>
          <pc:docMk/>
          <pc:sldMk cId="339849019" sldId="350"/>
        </pc:sldMkLst>
      </pc:sldChg>
      <pc:sldChg chg="modSp mod">
        <pc:chgData name="Joanna Scouler" userId="da2978bb-3a89-42a2-b6f4-686f2140a0cc" providerId="ADAL" clId="{4227BACF-4545-BF4D-AE26-8FCA241150D9}" dt="2022-04-27T09:54:27.625" v="68" actId="14100"/>
        <pc:sldMkLst>
          <pc:docMk/>
          <pc:sldMk cId="810804710" sldId="355"/>
        </pc:sldMkLst>
      </pc:sldChg>
      <pc:sldChg chg="delSp modSp mod">
        <pc:chgData name="Joanna Scouler" userId="da2978bb-3a89-42a2-b6f4-686f2140a0cc" providerId="ADAL" clId="{4227BACF-4545-BF4D-AE26-8FCA241150D9}" dt="2022-04-27T10:32:31.479" v="559" actId="1076"/>
        <pc:sldMkLst>
          <pc:docMk/>
          <pc:sldMk cId="197941128" sldId="356"/>
        </pc:sldMkLst>
      </pc:sldChg>
      <pc:sldChg chg="del">
        <pc:chgData name="Joanna Scouler" userId="da2978bb-3a89-42a2-b6f4-686f2140a0cc" providerId="ADAL" clId="{4227BACF-4545-BF4D-AE26-8FCA241150D9}" dt="2022-04-27T09:55:09.732" v="75" actId="2696"/>
        <pc:sldMkLst>
          <pc:docMk/>
          <pc:sldMk cId="3061683551" sldId="359"/>
        </pc:sldMkLst>
      </pc:sldChg>
      <pc:sldChg chg="delSp modSp mod delAnim">
        <pc:chgData name="Joanna Scouler" userId="da2978bb-3a89-42a2-b6f4-686f2140a0cc" providerId="ADAL" clId="{4227BACF-4545-BF4D-AE26-8FCA241150D9}" dt="2022-04-27T09:55:40.154" v="88" actId="2711"/>
        <pc:sldMkLst>
          <pc:docMk/>
          <pc:sldMk cId="862649409" sldId="360"/>
        </pc:sldMkLst>
      </pc:sldChg>
      <pc:sldChg chg="addSp delSp modSp add mod modClrScheme chgLayout modNotesTx">
        <pc:chgData name="Joanna Scouler" userId="da2978bb-3a89-42a2-b6f4-686f2140a0cc" providerId="ADAL" clId="{4227BACF-4545-BF4D-AE26-8FCA241150D9}" dt="2022-05-06T13:56:50.202" v="561"/>
        <pc:sldMkLst>
          <pc:docMk/>
          <pc:sldMk cId="2739972932" sldId="367"/>
        </pc:sldMkLst>
      </pc:sldChg>
      <pc:sldChg chg="addSp delSp modSp add mod delAnim">
        <pc:chgData name="Joanna Scouler" userId="da2978bb-3a89-42a2-b6f4-686f2140a0cc" providerId="ADAL" clId="{4227BACF-4545-BF4D-AE26-8FCA241150D9}" dt="2022-04-27T09:55:36.642" v="87" actId="2711"/>
        <pc:sldMkLst>
          <pc:docMk/>
          <pc:sldMk cId="765102611" sldId="368"/>
        </pc:sldMkLst>
      </pc:sldChg>
      <pc:sldChg chg="addSp delSp modSp new mod modShow">
        <pc:chgData name="Joanna Scouler" userId="da2978bb-3a89-42a2-b6f4-686f2140a0cc" providerId="ADAL" clId="{4227BACF-4545-BF4D-AE26-8FCA241150D9}" dt="2022-04-27T10:06:53.457" v="549" actId="729"/>
        <pc:sldMkLst>
          <pc:docMk/>
          <pc:sldMk cId="2370983555" sldId="369"/>
        </pc:sldMkLst>
      </pc:sldChg>
      <pc:sldChg chg="addSp modSp new mod modShow">
        <pc:chgData name="Joanna Scouler" userId="da2978bb-3a89-42a2-b6f4-686f2140a0cc" providerId="ADAL" clId="{4227BACF-4545-BF4D-AE26-8FCA241150D9}" dt="2022-04-27T10:06:55.102" v="550" actId="729"/>
        <pc:sldMkLst>
          <pc:docMk/>
          <pc:sldMk cId="724591303" sldId="370"/>
        </pc:sldMkLst>
      </pc:sldChg>
      <pc:sldChg chg="addSp modSp new mod modShow">
        <pc:chgData name="Joanna Scouler" userId="da2978bb-3a89-42a2-b6f4-686f2140a0cc" providerId="ADAL" clId="{4227BACF-4545-BF4D-AE26-8FCA241150D9}" dt="2022-04-27T10:07:04.370" v="555" actId="729"/>
        <pc:sldMkLst>
          <pc:docMk/>
          <pc:sldMk cId="458952875" sldId="371"/>
        </pc:sldMkLst>
      </pc:sldChg>
      <pc:sldChg chg="addSp modSp new mod modShow">
        <pc:chgData name="Joanna Scouler" userId="da2978bb-3a89-42a2-b6f4-686f2140a0cc" providerId="ADAL" clId="{4227BACF-4545-BF4D-AE26-8FCA241150D9}" dt="2022-04-27T10:07:05.791" v="556" actId="729"/>
        <pc:sldMkLst>
          <pc:docMk/>
          <pc:sldMk cId="4095773464" sldId="372"/>
        </pc:sldMkLst>
      </pc:sldChg>
      <pc:sldMasterChg chg="modSldLayout">
        <pc:chgData name="Joanna Scouler" userId="da2978bb-3a89-42a2-b6f4-686f2140a0cc" providerId="ADAL" clId="{4227BACF-4545-BF4D-AE26-8FCA241150D9}" dt="2022-05-18T09:11:58.288" v="562"/>
        <pc:sldMasterMkLst>
          <pc:docMk/>
          <pc:sldMasterMk cId="2641049347" sldId="2147483660"/>
        </pc:sldMasterMkLst>
        <pc:sldLayoutChg chg="addSp modSp">
          <pc:chgData name="Joanna Scouler" userId="da2978bb-3a89-42a2-b6f4-686f2140a0cc" providerId="ADAL" clId="{4227BACF-4545-BF4D-AE26-8FCA241150D9}" dt="2022-05-18T09:11:58.288" v="562"/>
          <pc:sldLayoutMkLst>
            <pc:docMk/>
            <pc:sldMasterMk cId="2641049347" sldId="2147483660"/>
            <pc:sldLayoutMk cId="1305776577" sldId="2147483711"/>
          </pc:sldLayoutMkLst>
        </pc:sldLayoutChg>
      </pc:sldMasterChg>
    </pc:docChg>
  </pc:docChgLst>
  <pc:docChgLst>
    <pc:chgData name="Jessica Wood" userId="7b7afa86-af4c-4fc5-8b10-ec0f2d4e8519" providerId="ADAL" clId="{13105F3E-B3E9-44DF-9B3F-A6199A083FB7}"/>
    <pc:docChg chg="custSel modSld">
      <pc:chgData name="Jessica Wood" userId="7b7afa86-af4c-4fc5-8b10-ec0f2d4e8519" providerId="ADAL" clId="{13105F3E-B3E9-44DF-9B3F-A6199A083FB7}" dt="2025-10-20T09:12:30.882" v="72" actId="478"/>
      <pc:docMkLst>
        <pc:docMk/>
      </pc:docMkLst>
      <pc:sldChg chg="delSp modSp mod delAnim">
        <pc:chgData name="Jessica Wood" userId="7b7afa86-af4c-4fc5-8b10-ec0f2d4e8519" providerId="ADAL" clId="{13105F3E-B3E9-44DF-9B3F-A6199A083FB7}" dt="2025-10-20T09:12:30.882" v="72" actId="478"/>
        <pc:sldMkLst>
          <pc:docMk/>
          <pc:sldMk cId="614799591" sldId="425"/>
        </pc:sldMkLst>
        <pc:spChg chg="mod">
          <ac:chgData name="Jessica Wood" userId="7b7afa86-af4c-4fc5-8b10-ec0f2d4e8519" providerId="ADAL" clId="{13105F3E-B3E9-44DF-9B3F-A6199A083FB7}" dt="2025-10-20T09:11:51.680" v="0" actId="20577"/>
          <ac:spMkLst>
            <pc:docMk/>
            <pc:sldMk cId="614799591" sldId="425"/>
            <ac:spMk id="6" creationId="{B473E65E-5852-448C-186F-608DF0B7C842}"/>
          </ac:spMkLst>
        </pc:spChg>
        <pc:spChg chg="mod">
          <ac:chgData name="Jessica Wood" userId="7b7afa86-af4c-4fc5-8b10-ec0f2d4e8519" providerId="ADAL" clId="{13105F3E-B3E9-44DF-9B3F-A6199A083FB7}" dt="2025-10-20T09:11:55.640" v="1" actId="20577"/>
          <ac:spMkLst>
            <pc:docMk/>
            <pc:sldMk cId="614799591" sldId="425"/>
            <ac:spMk id="7" creationId="{FC74B1C2-5334-EA5F-56D5-11FAA7F910C0}"/>
          </ac:spMkLst>
        </pc:spChg>
        <pc:spChg chg="mod">
          <ac:chgData name="Jessica Wood" userId="7b7afa86-af4c-4fc5-8b10-ec0f2d4e8519" providerId="ADAL" clId="{13105F3E-B3E9-44DF-9B3F-A6199A083FB7}" dt="2025-10-20T09:12:00.176" v="5" actId="20577"/>
          <ac:spMkLst>
            <pc:docMk/>
            <pc:sldMk cId="614799591" sldId="425"/>
            <ac:spMk id="8" creationId="{DF76340C-A760-A6BD-9224-35830A5AA547}"/>
          </ac:spMkLst>
        </pc:spChg>
        <pc:spChg chg="mod">
          <ac:chgData name="Jessica Wood" userId="7b7afa86-af4c-4fc5-8b10-ec0f2d4e8519" providerId="ADAL" clId="{13105F3E-B3E9-44DF-9B3F-A6199A083FB7}" dt="2025-10-20T09:12:04.966" v="6" actId="20577"/>
          <ac:spMkLst>
            <pc:docMk/>
            <pc:sldMk cId="614799591" sldId="425"/>
            <ac:spMk id="9" creationId="{8EDDE083-60C0-5E04-254A-119A312110B7}"/>
          </ac:spMkLst>
        </pc:spChg>
        <pc:spChg chg="mod">
          <ac:chgData name="Jessica Wood" userId="7b7afa86-af4c-4fc5-8b10-ec0f2d4e8519" providerId="ADAL" clId="{13105F3E-B3E9-44DF-9B3F-A6199A083FB7}" dt="2025-10-20T09:12:26.002" v="71" actId="20577"/>
          <ac:spMkLst>
            <pc:docMk/>
            <pc:sldMk cId="614799591" sldId="425"/>
            <ac:spMk id="10" creationId="{B57C37E2-40CB-90D9-3AF8-3A64A3E73F40}"/>
          </ac:spMkLst>
        </pc:spChg>
        <pc:spChg chg="del">
          <ac:chgData name="Jessica Wood" userId="7b7afa86-af4c-4fc5-8b10-ec0f2d4e8519" providerId="ADAL" clId="{13105F3E-B3E9-44DF-9B3F-A6199A083FB7}" dt="2025-10-20T09:12:30.882" v="72" actId="478"/>
          <ac:spMkLst>
            <pc:docMk/>
            <pc:sldMk cId="614799591" sldId="425"/>
            <ac:spMk id="13" creationId="{44A17445-15D6-448E-B6A9-90767D3A811D}"/>
          </ac:spMkLst>
        </pc:spChg>
      </pc:sldChg>
    </pc:docChg>
  </pc:docChgLst>
  <pc:docChgLst>
    <pc:chgData name="Joanna Scouler" userId="da2978bb-3a89-42a2-b6f4-686f2140a0cc" providerId="ADAL" clId="{C3D82855-CDF3-6C4C-86D3-6C5EFC9A7CBF}"/>
    <pc:docChg chg="undo custSel addSld delSld modSld sldOrd">
      <pc:chgData name="Joanna Scouler" userId="da2978bb-3a89-42a2-b6f4-686f2140a0cc" providerId="ADAL" clId="{C3D82855-CDF3-6C4C-86D3-6C5EFC9A7CBF}" dt="2021-07-12T11:23:49.837" v="10352" actId="2711"/>
      <pc:docMkLst>
        <pc:docMk/>
      </pc:docMkLst>
      <pc:sldChg chg="delSp del mod">
        <pc:chgData name="Joanna Scouler" userId="da2978bb-3a89-42a2-b6f4-686f2140a0cc" providerId="ADAL" clId="{C3D82855-CDF3-6C4C-86D3-6C5EFC9A7CBF}" dt="2021-06-18T15:39:41.206" v="9134" actId="2696"/>
        <pc:sldMkLst>
          <pc:docMk/>
          <pc:sldMk cId="3458927919" sldId="257"/>
        </pc:sldMkLst>
      </pc:sldChg>
      <pc:sldChg chg="modSp mod modAnim modNotesTx">
        <pc:chgData name="Joanna Scouler" userId="da2978bb-3a89-42a2-b6f4-686f2140a0cc" providerId="ADAL" clId="{C3D82855-CDF3-6C4C-86D3-6C5EFC9A7CBF}" dt="2021-06-28T13:24:46.084" v="9170" actId="20577"/>
        <pc:sldMkLst>
          <pc:docMk/>
          <pc:sldMk cId="0" sldId="259"/>
        </pc:sldMkLst>
      </pc:sldChg>
      <pc:sldChg chg="modSp mod">
        <pc:chgData name="Joanna Scouler" userId="da2978bb-3a89-42a2-b6f4-686f2140a0cc" providerId="ADAL" clId="{C3D82855-CDF3-6C4C-86D3-6C5EFC9A7CBF}" dt="2021-06-18T15:07:36.905" v="8658" actId="115"/>
        <pc:sldMkLst>
          <pc:docMk/>
          <pc:sldMk cId="0" sldId="261"/>
        </pc:sldMkLst>
      </pc:sldChg>
      <pc:sldChg chg="addSp modSp mod">
        <pc:chgData name="Joanna Scouler" userId="da2978bb-3a89-42a2-b6f4-686f2140a0cc" providerId="ADAL" clId="{C3D82855-CDF3-6C4C-86D3-6C5EFC9A7CBF}" dt="2021-06-18T14:36:47.114" v="6947" actId="20577"/>
        <pc:sldMkLst>
          <pc:docMk/>
          <pc:sldMk cId="0" sldId="262"/>
        </pc:sldMkLst>
      </pc:sldChg>
      <pc:sldChg chg="addSp delSp modSp mod modNotesTx">
        <pc:chgData name="Joanna Scouler" userId="da2978bb-3a89-42a2-b6f4-686f2140a0cc" providerId="ADAL" clId="{C3D82855-CDF3-6C4C-86D3-6C5EFC9A7CBF}" dt="2021-06-28T13:29:16.698" v="10350" actId="20577"/>
        <pc:sldMkLst>
          <pc:docMk/>
          <pc:sldMk cId="0" sldId="263"/>
        </pc:sldMkLst>
      </pc:sldChg>
      <pc:sldChg chg="delSp del mod">
        <pc:chgData name="Joanna Scouler" userId="da2978bb-3a89-42a2-b6f4-686f2140a0cc" providerId="ADAL" clId="{C3D82855-CDF3-6C4C-86D3-6C5EFC9A7CBF}" dt="2021-06-18T11:30:28.531" v="607" actId="2696"/>
        <pc:sldMkLst>
          <pc:docMk/>
          <pc:sldMk cId="2119193587" sldId="264"/>
        </pc:sldMkLst>
      </pc:sldChg>
      <pc:sldChg chg="del">
        <pc:chgData name="Joanna Scouler" userId="da2978bb-3a89-42a2-b6f4-686f2140a0cc" providerId="ADAL" clId="{C3D82855-CDF3-6C4C-86D3-6C5EFC9A7CBF}" dt="2021-06-18T14:20:06.897" v="5330" actId="2696"/>
        <pc:sldMkLst>
          <pc:docMk/>
          <pc:sldMk cId="3666926380" sldId="288"/>
        </pc:sldMkLst>
      </pc:sldChg>
      <pc:sldChg chg="modSp mod modAnim modNotesTx">
        <pc:chgData name="Joanna Scouler" userId="da2978bb-3a89-42a2-b6f4-686f2140a0cc" providerId="ADAL" clId="{C3D82855-CDF3-6C4C-86D3-6C5EFC9A7CBF}" dt="2021-06-18T14:33:08.402" v="6833" actId="20577"/>
        <pc:sldMkLst>
          <pc:docMk/>
          <pc:sldMk cId="3851482361" sldId="289"/>
        </pc:sldMkLst>
      </pc:sldChg>
      <pc:sldChg chg="modSp mod modNotesTx">
        <pc:chgData name="Joanna Scouler" userId="da2978bb-3a89-42a2-b6f4-686f2140a0cc" providerId="ADAL" clId="{C3D82855-CDF3-6C4C-86D3-6C5EFC9A7CBF}" dt="2021-06-18T15:14:56.061" v="8834" actId="20577"/>
        <pc:sldMkLst>
          <pc:docMk/>
          <pc:sldMk cId="1069633196" sldId="293"/>
        </pc:sldMkLst>
      </pc:sldChg>
      <pc:sldChg chg="modSp mod">
        <pc:chgData name="Joanna Scouler" userId="da2978bb-3a89-42a2-b6f4-686f2140a0cc" providerId="ADAL" clId="{C3D82855-CDF3-6C4C-86D3-6C5EFC9A7CBF}" dt="2021-06-18T11:31:50.038" v="649" actId="20577"/>
        <pc:sldMkLst>
          <pc:docMk/>
          <pc:sldMk cId="2965238759" sldId="300"/>
        </pc:sldMkLst>
      </pc:sldChg>
      <pc:sldChg chg="addSp modSp mod">
        <pc:chgData name="Joanna Scouler" userId="da2978bb-3a89-42a2-b6f4-686f2140a0cc" providerId="ADAL" clId="{C3D82855-CDF3-6C4C-86D3-6C5EFC9A7CBF}" dt="2021-06-18T11:33:43.160" v="746" actId="1035"/>
        <pc:sldMkLst>
          <pc:docMk/>
          <pc:sldMk cId="3268269971" sldId="302"/>
        </pc:sldMkLst>
      </pc:sldChg>
      <pc:sldChg chg="add del">
        <pc:chgData name="Joanna Scouler" userId="da2978bb-3a89-42a2-b6f4-686f2140a0cc" providerId="ADAL" clId="{C3D82855-CDF3-6C4C-86D3-6C5EFC9A7CBF}" dt="2021-06-18T11:31:46.942" v="647" actId="2696"/>
        <pc:sldMkLst>
          <pc:docMk/>
          <pc:sldMk cId="4215627306" sldId="303"/>
        </pc:sldMkLst>
      </pc:sldChg>
      <pc:sldChg chg="addSp delSp modSp mod ord modClrScheme modAnim chgLayout modNotesTx">
        <pc:chgData name="Joanna Scouler" userId="da2978bb-3a89-42a2-b6f4-686f2140a0cc" providerId="ADAL" clId="{C3D82855-CDF3-6C4C-86D3-6C5EFC9A7CBF}" dt="2021-06-18T15:36:24.876" v="9124" actId="20577"/>
        <pc:sldMkLst>
          <pc:docMk/>
          <pc:sldMk cId="421919202" sldId="349"/>
        </pc:sldMkLst>
      </pc:sldChg>
      <pc:sldChg chg="modSp add del mod modNotesTx">
        <pc:chgData name="Joanna Scouler" userId="da2978bb-3a89-42a2-b6f4-686f2140a0cc" providerId="ADAL" clId="{C3D82855-CDF3-6C4C-86D3-6C5EFC9A7CBF}" dt="2021-06-18T15:35:38.176" v="8957" actId="20577"/>
        <pc:sldMkLst>
          <pc:docMk/>
          <pc:sldMk cId="339849019" sldId="350"/>
        </pc:sldMkLst>
      </pc:sldChg>
      <pc:sldChg chg="addSp delSp modSp add mod modNotesTx">
        <pc:chgData name="Joanna Scouler" userId="da2978bb-3a89-42a2-b6f4-686f2140a0cc" providerId="ADAL" clId="{C3D82855-CDF3-6C4C-86D3-6C5EFC9A7CBF}" dt="2021-06-28T13:24:34.819" v="9168" actId="1076"/>
        <pc:sldMkLst>
          <pc:docMk/>
          <pc:sldMk cId="810804710" sldId="355"/>
        </pc:sldMkLst>
      </pc:sldChg>
      <pc:sldChg chg="addSp delSp modSp add mod modClrScheme delAnim modAnim chgLayout modNotesTx">
        <pc:chgData name="Joanna Scouler" userId="da2978bb-3a89-42a2-b6f4-686f2140a0cc" providerId="ADAL" clId="{C3D82855-CDF3-6C4C-86D3-6C5EFC9A7CBF}" dt="2021-07-12T11:23:49.837" v="10352" actId="2711"/>
        <pc:sldMkLst>
          <pc:docMk/>
          <pc:sldMk cId="197941128" sldId="356"/>
        </pc:sldMkLst>
      </pc:sldChg>
      <pc:sldChg chg="addSp delSp modSp add mod delAnim modAnim modNotesTx">
        <pc:chgData name="Joanna Scouler" userId="da2978bb-3a89-42a2-b6f4-686f2140a0cc" providerId="ADAL" clId="{C3D82855-CDF3-6C4C-86D3-6C5EFC9A7CBF}" dt="2021-06-18T15:05:09.862" v="8656" actId="20577"/>
        <pc:sldMkLst>
          <pc:docMk/>
          <pc:sldMk cId="1970413252" sldId="357"/>
        </pc:sldMkLst>
      </pc:sldChg>
      <pc:sldChg chg="add">
        <pc:chgData name="Joanna Scouler" userId="da2978bb-3a89-42a2-b6f4-686f2140a0cc" providerId="ADAL" clId="{C3D82855-CDF3-6C4C-86D3-6C5EFC9A7CBF}" dt="2021-06-21T10:05:12.283" v="9135"/>
        <pc:sldMkLst>
          <pc:docMk/>
          <pc:sldMk cId="3061683551" sldId="359"/>
        </pc:sldMkLst>
      </pc:sldChg>
      <pc:sldChg chg="add">
        <pc:chgData name="Joanna Scouler" userId="da2978bb-3a89-42a2-b6f4-686f2140a0cc" providerId="ADAL" clId="{C3D82855-CDF3-6C4C-86D3-6C5EFC9A7CBF}" dt="2021-06-21T10:05:12.283" v="9135"/>
        <pc:sldMkLst>
          <pc:docMk/>
          <pc:sldMk cId="862649409" sldId="360"/>
        </pc:sldMkLst>
      </pc:sldChg>
    </pc:docChg>
  </pc:docChgLst>
  <pc:docChgLst>
    <pc:chgData name="Eoghan" userId="e1ad7bdb-31d9-492a-aba1-917f67feb35c" providerId="ADAL" clId="{0CA51AF8-46BC-4120-9848-8EFC2CC0AAF0}"/>
    <pc:docChg chg="undo redo custSel addSld delSld modSld">
      <pc:chgData name="Eoghan" userId="e1ad7bdb-31d9-492a-aba1-917f67feb35c" providerId="ADAL" clId="{0CA51AF8-46BC-4120-9848-8EFC2CC0AAF0}" dt="2020-10-30T18:34:50.765" v="206" actId="1076"/>
      <pc:docMkLst>
        <pc:docMk/>
      </pc:docMkLst>
      <pc:sldChg chg="del">
        <pc:chgData name="Eoghan" userId="e1ad7bdb-31d9-492a-aba1-917f67feb35c" providerId="ADAL" clId="{0CA51AF8-46BC-4120-9848-8EFC2CC0AAF0}" dt="2020-10-30T18:28:54.100" v="6" actId="2696"/>
        <pc:sldMkLst>
          <pc:docMk/>
          <pc:sldMk cId="2113124303" sldId="287"/>
        </pc:sldMkLst>
      </pc:sldChg>
      <pc:sldChg chg="addSp delSp modSp add">
        <pc:chgData name="Eoghan" userId="e1ad7bdb-31d9-492a-aba1-917f67feb35c" providerId="ADAL" clId="{0CA51AF8-46BC-4120-9848-8EFC2CC0AAF0}" dt="2020-10-30T18:34:50.765" v="206" actId="1076"/>
        <pc:sldMkLst>
          <pc:docMk/>
          <pc:sldMk cId="1069633196" sldId="293"/>
        </pc:sldMkLst>
      </pc:sldChg>
      <pc:sldChg chg="modSp add">
        <pc:chgData name="Eoghan" userId="e1ad7bdb-31d9-492a-aba1-917f67feb35c" providerId="ADAL" clId="{0CA51AF8-46BC-4120-9848-8EFC2CC0AAF0}" dt="2020-10-30T18:28:12.171" v="2" actId="20577"/>
        <pc:sldMkLst>
          <pc:docMk/>
          <pc:sldMk cId="2965238759" sldId="300"/>
        </pc:sldMkLst>
      </pc:sldChg>
      <pc:sldChg chg="modSp add">
        <pc:chgData name="Eoghan" userId="e1ad7bdb-31d9-492a-aba1-917f67feb35c" providerId="ADAL" clId="{0CA51AF8-46BC-4120-9848-8EFC2CC0AAF0}" dt="2020-10-30T18:28:49.797" v="5"/>
        <pc:sldMkLst>
          <pc:docMk/>
          <pc:sldMk cId="3268269971" sldId="302"/>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Century Gothic" panose="020B0502020202020204" pitchFamily="34" charset="0"/>
                <a:ea typeface="+mn-ea"/>
                <a:cs typeface="+mn-cs"/>
              </a:defRPr>
            </a:pPr>
            <a:r>
              <a:rPr lang="en-US"/>
              <a:t>Distance-Time Graph</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entury Gothic" panose="020B0502020202020204" pitchFamily="34" charset="0"/>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Sheet1!$A$2:$A$5</c:f>
              <c:numCache>
                <c:formatCode>General</c:formatCode>
                <c:ptCount val="4"/>
                <c:pt idx="0">
                  <c:v>0</c:v>
                </c:pt>
                <c:pt idx="1">
                  <c:v>5</c:v>
                </c:pt>
                <c:pt idx="2">
                  <c:v>10</c:v>
                </c:pt>
                <c:pt idx="3">
                  <c:v>15</c:v>
                </c:pt>
              </c:numCache>
            </c:numRef>
          </c:cat>
          <c:val>
            <c:numRef>
              <c:f>Sheet1!$B$2:$B$5</c:f>
              <c:numCache>
                <c:formatCode>General</c:formatCode>
                <c:ptCount val="4"/>
                <c:pt idx="0">
                  <c:v>0</c:v>
                </c:pt>
                <c:pt idx="1">
                  <c:v>10</c:v>
                </c:pt>
                <c:pt idx="2">
                  <c:v>10</c:v>
                </c:pt>
                <c:pt idx="3">
                  <c:v>15</c:v>
                </c:pt>
              </c:numCache>
            </c:numRef>
          </c:val>
          <c:smooth val="0"/>
          <c:extLst>
            <c:ext xmlns:c16="http://schemas.microsoft.com/office/drawing/2014/chart" uri="{C3380CC4-5D6E-409C-BE32-E72D297353CC}">
              <c16:uniqueId val="{00000000-18A4-8240-86C5-047FA87A6C4E}"/>
            </c:ext>
          </c:extLst>
        </c:ser>
        <c:dLbls>
          <c:showLegendKey val="0"/>
          <c:showVal val="0"/>
          <c:showCatName val="0"/>
          <c:showSerName val="0"/>
          <c:showPercent val="0"/>
          <c:showBubbleSize val="0"/>
        </c:dLbls>
        <c:smooth val="0"/>
        <c:axId val="1503691967"/>
        <c:axId val="1503693599"/>
      </c:lineChart>
      <c:catAx>
        <c:axId val="150369196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3599"/>
        <c:crosses val="autoZero"/>
        <c:auto val="1"/>
        <c:lblAlgn val="ctr"/>
        <c:lblOffset val="100"/>
        <c:noMultiLvlLbl val="0"/>
      </c:catAx>
      <c:valAx>
        <c:axId val="15036935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1967"/>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Century Gothic" panose="020B0502020202020204" pitchFamily="34" charset="0"/>
                <a:ea typeface="+mn-ea"/>
                <a:cs typeface="+mn-cs"/>
              </a:defRPr>
            </a:pPr>
            <a:r>
              <a:rPr lang="en-US" b="1"/>
              <a:t>Velocity-Time Graph</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Century Gothic" panose="020B0502020202020204" pitchFamily="34" charset="0"/>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0</c:v>
                </c:pt>
                <c:pt idx="1">
                  <c:v>5</c:v>
                </c:pt>
                <c:pt idx="2">
                  <c:v>10</c:v>
                </c:pt>
                <c:pt idx="3">
                  <c:v>15</c:v>
                </c:pt>
                <c:pt idx="4">
                  <c:v>20</c:v>
                </c:pt>
              </c:numCache>
            </c:numRef>
          </c:cat>
          <c:val>
            <c:numRef>
              <c:f>Sheet1!$B$2:$B$6</c:f>
              <c:numCache>
                <c:formatCode>General</c:formatCode>
                <c:ptCount val="5"/>
                <c:pt idx="0">
                  <c:v>5</c:v>
                </c:pt>
                <c:pt idx="1">
                  <c:v>5</c:v>
                </c:pt>
                <c:pt idx="2">
                  <c:v>10</c:v>
                </c:pt>
                <c:pt idx="3">
                  <c:v>10</c:v>
                </c:pt>
                <c:pt idx="4">
                  <c:v>0</c:v>
                </c:pt>
              </c:numCache>
            </c:numRef>
          </c:val>
          <c:smooth val="0"/>
          <c:extLst>
            <c:ext xmlns:c16="http://schemas.microsoft.com/office/drawing/2014/chart" uri="{C3380CC4-5D6E-409C-BE32-E72D297353CC}">
              <c16:uniqueId val="{00000000-39C1-9243-A644-580E612C14BF}"/>
            </c:ext>
          </c:extLst>
        </c:ser>
        <c:dLbls>
          <c:showLegendKey val="0"/>
          <c:showVal val="0"/>
          <c:showCatName val="0"/>
          <c:showSerName val="0"/>
          <c:showPercent val="0"/>
          <c:showBubbleSize val="0"/>
        </c:dLbls>
        <c:smooth val="0"/>
        <c:axId val="1503691967"/>
        <c:axId val="1503693599"/>
      </c:lineChart>
      <c:catAx>
        <c:axId val="1503691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Time (s)</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3599"/>
        <c:crosses val="autoZero"/>
        <c:auto val="1"/>
        <c:lblAlgn val="ctr"/>
        <c:lblOffset val="100"/>
        <c:noMultiLvlLbl val="0"/>
      </c:catAx>
      <c:valAx>
        <c:axId val="15036935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Velocity (m/s)</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1967"/>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Century Gothic" panose="020B0502020202020204" pitchFamily="34" charset="0"/>
                <a:ea typeface="+mn-ea"/>
                <a:cs typeface="+mn-cs"/>
              </a:defRPr>
            </a:pPr>
            <a:r>
              <a:rPr lang="en-US" b="1"/>
              <a:t>Velocity-Time Graph</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Century Gothic" panose="020B0502020202020204" pitchFamily="34" charset="0"/>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0</c:v>
                </c:pt>
                <c:pt idx="1">
                  <c:v>5</c:v>
                </c:pt>
                <c:pt idx="2">
                  <c:v>10</c:v>
                </c:pt>
                <c:pt idx="3">
                  <c:v>15</c:v>
                </c:pt>
                <c:pt idx="4">
                  <c:v>20</c:v>
                </c:pt>
              </c:numCache>
            </c:numRef>
          </c:cat>
          <c:val>
            <c:numRef>
              <c:f>Sheet1!$B$2:$B$6</c:f>
              <c:numCache>
                <c:formatCode>General</c:formatCode>
                <c:ptCount val="5"/>
                <c:pt idx="0">
                  <c:v>5</c:v>
                </c:pt>
                <c:pt idx="1">
                  <c:v>5</c:v>
                </c:pt>
                <c:pt idx="2">
                  <c:v>10</c:v>
                </c:pt>
                <c:pt idx="3">
                  <c:v>10</c:v>
                </c:pt>
                <c:pt idx="4">
                  <c:v>0</c:v>
                </c:pt>
              </c:numCache>
            </c:numRef>
          </c:val>
          <c:smooth val="0"/>
          <c:extLst>
            <c:ext xmlns:c16="http://schemas.microsoft.com/office/drawing/2014/chart" uri="{C3380CC4-5D6E-409C-BE32-E72D297353CC}">
              <c16:uniqueId val="{00000000-39C1-9243-A644-580E612C14BF}"/>
            </c:ext>
          </c:extLst>
        </c:ser>
        <c:dLbls>
          <c:showLegendKey val="0"/>
          <c:showVal val="0"/>
          <c:showCatName val="0"/>
          <c:showSerName val="0"/>
          <c:showPercent val="0"/>
          <c:showBubbleSize val="0"/>
        </c:dLbls>
        <c:smooth val="0"/>
        <c:axId val="1503691967"/>
        <c:axId val="1503693599"/>
      </c:lineChart>
      <c:catAx>
        <c:axId val="1503691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Time (s)</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3599"/>
        <c:crosses val="autoZero"/>
        <c:auto val="1"/>
        <c:lblAlgn val="ctr"/>
        <c:lblOffset val="100"/>
        <c:noMultiLvlLbl val="0"/>
      </c:catAx>
      <c:valAx>
        <c:axId val="15036935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Velocity (m/s)</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1967"/>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Century Gothic" panose="020B0502020202020204" pitchFamily="34" charset="0"/>
                <a:ea typeface="+mn-ea"/>
                <a:cs typeface="+mn-cs"/>
              </a:defRPr>
            </a:pPr>
            <a:r>
              <a:rPr lang="en-US" b="1"/>
              <a:t>Velocity-Time Graph</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Century Gothic" panose="020B0502020202020204" pitchFamily="34" charset="0"/>
              <a:ea typeface="+mn-ea"/>
              <a:cs typeface="+mn-cs"/>
            </a:defRPr>
          </a:pPr>
          <a:endParaRPr lang="en-US"/>
        </a:p>
      </c:txPr>
    </c:title>
    <c:autoTitleDeleted val="0"/>
    <c:plotArea>
      <c:layout/>
      <c:lineChart>
        <c:grouping val="standard"/>
        <c:varyColors val="0"/>
        <c:dLbls>
          <c:showLegendKey val="0"/>
          <c:showVal val="0"/>
          <c:showCatName val="0"/>
          <c:showSerName val="0"/>
          <c:showPercent val="0"/>
          <c:showBubbleSize val="0"/>
        </c:dLbls>
        <c:marker val="1"/>
        <c:smooth val="0"/>
        <c:axId val="1503691967"/>
        <c:axId val="1503693599"/>
      </c:lineChart>
      <c:catAx>
        <c:axId val="1503691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Time (s)</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3599"/>
        <c:crosses val="autoZero"/>
        <c:auto val="1"/>
        <c:lblAlgn val="ctr"/>
        <c:lblOffset val="100"/>
        <c:noMultiLvlLbl val="0"/>
      </c:catAx>
      <c:valAx>
        <c:axId val="15036935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Velocity (m/s)</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1967"/>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Century Gothic" panose="020B0502020202020204" pitchFamily="34" charset="0"/>
                <a:ea typeface="+mn-ea"/>
                <a:cs typeface="+mn-cs"/>
              </a:defRPr>
            </a:pPr>
            <a:r>
              <a:rPr lang="en-US" b="1"/>
              <a:t>Velocity-Time Graph</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Century Gothic" panose="020B0502020202020204" pitchFamily="34" charset="0"/>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0</c:v>
                </c:pt>
                <c:pt idx="1">
                  <c:v>5</c:v>
                </c:pt>
                <c:pt idx="2">
                  <c:v>10</c:v>
                </c:pt>
                <c:pt idx="3">
                  <c:v>15</c:v>
                </c:pt>
                <c:pt idx="4">
                  <c:v>20</c:v>
                </c:pt>
              </c:numCache>
            </c:numRef>
          </c:cat>
          <c:val>
            <c:numRef>
              <c:f>Sheet1!$B$2:$B$6</c:f>
              <c:numCache>
                <c:formatCode>General</c:formatCode>
                <c:ptCount val="5"/>
                <c:pt idx="0">
                  <c:v>5</c:v>
                </c:pt>
                <c:pt idx="1">
                  <c:v>5</c:v>
                </c:pt>
                <c:pt idx="2">
                  <c:v>10</c:v>
                </c:pt>
                <c:pt idx="3">
                  <c:v>10</c:v>
                </c:pt>
                <c:pt idx="4">
                  <c:v>0</c:v>
                </c:pt>
              </c:numCache>
            </c:numRef>
          </c:val>
          <c:smooth val="0"/>
          <c:extLst>
            <c:ext xmlns:c16="http://schemas.microsoft.com/office/drawing/2014/chart" uri="{C3380CC4-5D6E-409C-BE32-E72D297353CC}">
              <c16:uniqueId val="{00000000-D11B-A545-8FC8-94F2EFF582BF}"/>
            </c:ext>
          </c:extLst>
        </c:ser>
        <c:dLbls>
          <c:showLegendKey val="0"/>
          <c:showVal val="0"/>
          <c:showCatName val="0"/>
          <c:showSerName val="0"/>
          <c:showPercent val="0"/>
          <c:showBubbleSize val="0"/>
        </c:dLbls>
        <c:smooth val="0"/>
        <c:axId val="1503691967"/>
        <c:axId val="1503693599"/>
      </c:lineChart>
      <c:catAx>
        <c:axId val="1503691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Time (s)</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3599"/>
        <c:crosses val="autoZero"/>
        <c:auto val="1"/>
        <c:lblAlgn val="ctr"/>
        <c:lblOffset val="100"/>
        <c:noMultiLvlLbl val="0"/>
      </c:catAx>
      <c:valAx>
        <c:axId val="15036935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Velocity (m/s)</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1967"/>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Century Gothic" panose="020B0502020202020204" pitchFamily="34" charset="0"/>
                <a:ea typeface="+mn-ea"/>
                <a:cs typeface="+mn-cs"/>
              </a:defRPr>
            </a:pPr>
            <a:r>
              <a:rPr lang="en-US" b="1"/>
              <a:t>Velocity-Time Graph</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Century Gothic" panose="020B0502020202020204" pitchFamily="34" charset="0"/>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0</c:v>
                </c:pt>
                <c:pt idx="1">
                  <c:v>5</c:v>
                </c:pt>
                <c:pt idx="2">
                  <c:v>10</c:v>
                </c:pt>
                <c:pt idx="3">
                  <c:v>15</c:v>
                </c:pt>
                <c:pt idx="4">
                  <c:v>20</c:v>
                </c:pt>
              </c:numCache>
            </c:numRef>
          </c:cat>
          <c:val>
            <c:numRef>
              <c:f>Sheet1!$B$2:$B$6</c:f>
              <c:numCache>
                <c:formatCode>General</c:formatCode>
                <c:ptCount val="5"/>
                <c:pt idx="0">
                  <c:v>6</c:v>
                </c:pt>
                <c:pt idx="1">
                  <c:v>6</c:v>
                </c:pt>
                <c:pt idx="2">
                  <c:v>10</c:v>
                </c:pt>
                <c:pt idx="3">
                  <c:v>15</c:v>
                </c:pt>
                <c:pt idx="4">
                  <c:v>0</c:v>
                </c:pt>
              </c:numCache>
            </c:numRef>
          </c:val>
          <c:smooth val="0"/>
          <c:extLst>
            <c:ext xmlns:c16="http://schemas.microsoft.com/office/drawing/2014/chart" uri="{C3380CC4-5D6E-409C-BE32-E72D297353CC}">
              <c16:uniqueId val="{00000000-A341-4FD3-8AB5-3D361BF8B71A}"/>
            </c:ext>
          </c:extLst>
        </c:ser>
        <c:dLbls>
          <c:showLegendKey val="0"/>
          <c:showVal val="0"/>
          <c:showCatName val="0"/>
          <c:showSerName val="0"/>
          <c:showPercent val="0"/>
          <c:showBubbleSize val="0"/>
        </c:dLbls>
        <c:smooth val="0"/>
        <c:axId val="1503691967"/>
        <c:axId val="1503693599"/>
      </c:lineChart>
      <c:catAx>
        <c:axId val="1503691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Time (s)</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3599"/>
        <c:crosses val="autoZero"/>
        <c:auto val="1"/>
        <c:lblAlgn val="ctr"/>
        <c:lblOffset val="100"/>
        <c:noMultiLvlLbl val="0"/>
      </c:catAx>
      <c:valAx>
        <c:axId val="15036935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Velocity (m/s)</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1967"/>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Century Gothic" panose="020B0502020202020204" pitchFamily="34" charset="0"/>
                <a:ea typeface="+mn-ea"/>
                <a:cs typeface="+mn-cs"/>
              </a:defRPr>
            </a:pPr>
            <a:r>
              <a:rPr lang="en-US" b="1"/>
              <a:t>Velocity-Time Graph</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Century Gothic" panose="020B0502020202020204" pitchFamily="34" charset="0"/>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0</c:v>
                </c:pt>
                <c:pt idx="1">
                  <c:v>5</c:v>
                </c:pt>
                <c:pt idx="2">
                  <c:v>10</c:v>
                </c:pt>
                <c:pt idx="3">
                  <c:v>15</c:v>
                </c:pt>
                <c:pt idx="4">
                  <c:v>20</c:v>
                </c:pt>
              </c:numCache>
            </c:numRef>
          </c:cat>
          <c:val>
            <c:numRef>
              <c:f>Sheet1!$B$2:$B$6</c:f>
              <c:numCache>
                <c:formatCode>General</c:formatCode>
                <c:ptCount val="5"/>
                <c:pt idx="0">
                  <c:v>6</c:v>
                </c:pt>
                <c:pt idx="1">
                  <c:v>6</c:v>
                </c:pt>
                <c:pt idx="2">
                  <c:v>10</c:v>
                </c:pt>
                <c:pt idx="3">
                  <c:v>15</c:v>
                </c:pt>
                <c:pt idx="4">
                  <c:v>0</c:v>
                </c:pt>
              </c:numCache>
            </c:numRef>
          </c:val>
          <c:smooth val="0"/>
          <c:extLst>
            <c:ext xmlns:c16="http://schemas.microsoft.com/office/drawing/2014/chart" uri="{C3380CC4-5D6E-409C-BE32-E72D297353CC}">
              <c16:uniqueId val="{00000000-A341-4FD3-8AB5-3D361BF8B71A}"/>
            </c:ext>
          </c:extLst>
        </c:ser>
        <c:dLbls>
          <c:showLegendKey val="0"/>
          <c:showVal val="0"/>
          <c:showCatName val="0"/>
          <c:showSerName val="0"/>
          <c:showPercent val="0"/>
          <c:showBubbleSize val="0"/>
        </c:dLbls>
        <c:smooth val="0"/>
        <c:axId val="1503691967"/>
        <c:axId val="1503693599"/>
      </c:lineChart>
      <c:catAx>
        <c:axId val="1503691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Time (s)</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3599"/>
        <c:crosses val="autoZero"/>
        <c:auto val="1"/>
        <c:lblAlgn val="ctr"/>
        <c:lblOffset val="100"/>
        <c:noMultiLvlLbl val="0"/>
      </c:catAx>
      <c:valAx>
        <c:axId val="15036935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Velocity (m/s)</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1967"/>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Century Gothic" panose="020B0502020202020204" pitchFamily="34" charset="0"/>
                <a:ea typeface="+mn-ea"/>
                <a:cs typeface="+mn-cs"/>
              </a:defRPr>
            </a:pPr>
            <a:r>
              <a:rPr lang="en-US" b="1"/>
              <a:t>Velocity-Time Graph</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Century Gothic" panose="020B0502020202020204" pitchFamily="34" charset="0"/>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0</c:v>
                </c:pt>
                <c:pt idx="1">
                  <c:v>5</c:v>
                </c:pt>
                <c:pt idx="2">
                  <c:v>10</c:v>
                </c:pt>
                <c:pt idx="3">
                  <c:v>15</c:v>
                </c:pt>
                <c:pt idx="4">
                  <c:v>20</c:v>
                </c:pt>
              </c:numCache>
            </c:numRef>
          </c:cat>
          <c:val>
            <c:numRef>
              <c:f>Sheet1!$B$2:$B$6</c:f>
              <c:numCache>
                <c:formatCode>General</c:formatCode>
                <c:ptCount val="5"/>
                <c:pt idx="0">
                  <c:v>0</c:v>
                </c:pt>
                <c:pt idx="1">
                  <c:v>10</c:v>
                </c:pt>
                <c:pt idx="2">
                  <c:v>10</c:v>
                </c:pt>
                <c:pt idx="3">
                  <c:v>10</c:v>
                </c:pt>
                <c:pt idx="4">
                  <c:v>0</c:v>
                </c:pt>
              </c:numCache>
            </c:numRef>
          </c:val>
          <c:smooth val="0"/>
          <c:extLst>
            <c:ext xmlns:c16="http://schemas.microsoft.com/office/drawing/2014/chart" uri="{C3380CC4-5D6E-409C-BE32-E72D297353CC}">
              <c16:uniqueId val="{00000000-A341-4FD3-8AB5-3D361BF8B71A}"/>
            </c:ext>
          </c:extLst>
        </c:ser>
        <c:dLbls>
          <c:showLegendKey val="0"/>
          <c:showVal val="0"/>
          <c:showCatName val="0"/>
          <c:showSerName val="0"/>
          <c:showPercent val="0"/>
          <c:showBubbleSize val="0"/>
        </c:dLbls>
        <c:smooth val="0"/>
        <c:axId val="1503691967"/>
        <c:axId val="1503693599"/>
      </c:lineChart>
      <c:catAx>
        <c:axId val="1503691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Time (s)</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3599"/>
        <c:crosses val="autoZero"/>
        <c:auto val="1"/>
        <c:lblAlgn val="ctr"/>
        <c:lblOffset val="100"/>
        <c:noMultiLvlLbl val="0"/>
      </c:catAx>
      <c:valAx>
        <c:axId val="15036935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Velocity (m/s)</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1967"/>
        <c:crossesAt val="1"/>
        <c:crossBetween val="midCat"/>
      </c:valAx>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947b471f8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7947b471f8_0_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GB" sz="1200" b="1">
                <a:solidFill>
                  <a:srgbClr val="0070C0"/>
                </a:solidFill>
                <a:latin typeface="Century Gothic" panose="020B0502020202020204" pitchFamily="34" charset="0"/>
              </a:rPr>
              <a:t>Foundation question: </a:t>
            </a:r>
            <a:r>
              <a:rPr lang="en-GB" sz="1200">
                <a:solidFill>
                  <a:srgbClr val="0070C0"/>
                </a:solidFill>
                <a:latin typeface="Century Gothic" panose="020B0502020202020204" pitchFamily="34" charset="0"/>
              </a:rPr>
              <a:t>State the SI units for speed, distance, time and velocity.</a:t>
            </a:r>
          </a:p>
          <a:p>
            <a:r>
              <a:rPr lang="en-GB" sz="1200" b="1">
                <a:solidFill>
                  <a:srgbClr val="0070C0"/>
                </a:solidFill>
                <a:latin typeface="Century Gothic" panose="020B0502020202020204" pitchFamily="34" charset="0"/>
              </a:rPr>
              <a:t>Answer</a:t>
            </a:r>
            <a:r>
              <a:rPr lang="en-GB" sz="1200">
                <a:solidFill>
                  <a:srgbClr val="0070C0"/>
                </a:solidFill>
                <a:latin typeface="Century Gothic" panose="020B0502020202020204" pitchFamily="34" charset="0"/>
              </a:rPr>
              <a:t>: </a:t>
            </a:r>
            <a:r>
              <a:rPr lang="en-GB" sz="1200" b="0" i="0" u="none" strike="noStrike" kern="1200" cap="none" baseline="0">
                <a:solidFill>
                  <a:schemeClr val="dk1"/>
                </a:solidFill>
                <a:effectLst/>
                <a:latin typeface="Calibri"/>
                <a:ea typeface="Calibri"/>
                <a:cs typeface="Calibri"/>
                <a:sym typeface="Calibri"/>
              </a:rPr>
              <a:t>Speed is m/s, distance is m, time is s and velocity is m/s. </a:t>
            </a:r>
          </a:p>
          <a:p>
            <a:r>
              <a:rPr lang="en-GB" sz="1200" b="1">
                <a:solidFill>
                  <a:srgbClr val="7030A0"/>
                </a:solidFill>
                <a:latin typeface="Century Gothic" panose="020B0502020202020204" pitchFamily="34" charset="0"/>
              </a:rPr>
              <a:t>Stretch question: </a:t>
            </a:r>
            <a:r>
              <a:rPr lang="en-GB" sz="1200">
                <a:solidFill>
                  <a:srgbClr val="7030A0"/>
                </a:solidFill>
                <a:latin typeface="Century Gothic" panose="020B0502020202020204" pitchFamily="34" charset="0"/>
              </a:rPr>
              <a:t>Describe the motion shown in the above distance-time graph.</a:t>
            </a:r>
          </a:p>
          <a:p>
            <a:r>
              <a:rPr lang="en-GB" sz="1200" b="1">
                <a:solidFill>
                  <a:srgbClr val="7030A0"/>
                </a:solidFill>
                <a:latin typeface="Century Gothic" panose="020B0502020202020204" pitchFamily="34" charset="0"/>
              </a:rPr>
              <a:t>Answer: </a:t>
            </a:r>
            <a:r>
              <a:rPr lang="en-GB" sz="1200" b="0" i="0" u="none" strike="noStrike" kern="1200" cap="none" baseline="0">
                <a:solidFill>
                  <a:schemeClr val="dk1"/>
                </a:solidFill>
                <a:effectLst/>
                <a:latin typeface="Calibri"/>
                <a:cs typeface="Calibri"/>
                <a:sym typeface="Calibri"/>
              </a:rPr>
              <a:t>T</a:t>
            </a:r>
            <a:r>
              <a:rPr lang="en-GB" sz="1200" b="0" i="0" u="none" strike="noStrike" kern="1200" cap="none" baseline="0">
                <a:solidFill>
                  <a:schemeClr val="dk1"/>
                </a:solidFill>
                <a:effectLst/>
                <a:latin typeface="Calibri"/>
                <a:ea typeface="Calibri"/>
                <a:cs typeface="Calibri"/>
                <a:sym typeface="Calibri"/>
              </a:rPr>
              <a:t>he object is moving with a constant speed for 5 seconds, then it stops for 5 seconds, travels at a slower constant speed for 5 seconds</a:t>
            </a:r>
          </a:p>
          <a:p>
            <a:endParaRPr lang="en-GB" sz="1200">
              <a:solidFill>
                <a:srgbClr val="7030A0"/>
              </a:solidFill>
              <a:latin typeface="Century Gothic" panose="020B0502020202020204" pitchFamily="34" charset="0"/>
            </a:endParaRPr>
          </a:p>
        </p:txBody>
      </p:sp>
      <p:sp>
        <p:nvSpPr>
          <p:cNvPr id="87" name="Google Shape;87;g7947b471f8_0_1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extLst>
      <p:ext uri="{BB962C8B-B14F-4D97-AF65-F5344CB8AC3E}">
        <p14:creationId xmlns:p14="http://schemas.microsoft.com/office/powerpoint/2010/main" val="1412404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3734807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162376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8573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distance travelled in the area under the graph. Students can choose where to lay rectangles and triangles for this. However, the above is the most simplest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8823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941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2106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GB" b="1"/>
              <a:t>Purpose: </a:t>
            </a:r>
            <a:r>
              <a:rPr lang="en-GB" b="0"/>
              <a:t>apply new information </a:t>
            </a:r>
          </a:p>
          <a:p>
            <a:endParaRPr lang="en-GB" b="0"/>
          </a:p>
          <a:p>
            <a:r>
              <a:rPr lang="en-GB" b="0"/>
              <a:t>For some pupils they may want to convert the description into a table format before putting it into the velocity-time graph. Some pupils may also need further support with planning the scale, or may be given a scaffolded version with the scale already written on. </a:t>
            </a:r>
          </a:p>
          <a:p>
            <a:endParaRPr lang="en-GB" b="0"/>
          </a:p>
          <a:p>
            <a:r>
              <a:rPr lang="en-GB" b="0"/>
              <a:t>Stretch – get pupils to write their own scenarios and draw velocity-time graphs. </a:t>
            </a:r>
          </a:p>
          <a:p>
            <a:endParaRPr/>
          </a:p>
        </p:txBody>
      </p:sp>
      <p:sp>
        <p:nvSpPr>
          <p:cNvPr id="190" name="Google Shape;19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5617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j-lt"/>
              <a:buNone/>
            </a:pPr>
            <a:r>
              <a:rPr lang="en-GB" b="1"/>
              <a:t>Suggested Guidance:</a:t>
            </a:r>
          </a:p>
          <a:p>
            <a:pPr marL="0" marR="0" lvl="0" indent="0" algn="l" rtl="0">
              <a:lnSpc>
                <a:spcPct val="100000"/>
              </a:lnSpc>
              <a:spcBef>
                <a:spcPts val="0"/>
              </a:spcBef>
              <a:spcAft>
                <a:spcPts val="0"/>
              </a:spcAft>
              <a:buClr>
                <a:schemeClr val="dk1"/>
              </a:buClr>
              <a:buSzPts val="1200"/>
              <a:buFont typeface="+mj-lt"/>
              <a:buNone/>
            </a:pPr>
            <a:r>
              <a:rPr lang="en-GB" b="1"/>
              <a:t>Q1. Answer: A</a:t>
            </a:r>
          </a:p>
          <a:p>
            <a:pPr marL="0" marR="0" lvl="0" indent="0" algn="l" rtl="0">
              <a:lnSpc>
                <a:spcPct val="100000"/>
              </a:lnSpc>
              <a:spcBef>
                <a:spcPts val="0"/>
              </a:spcBef>
              <a:spcAft>
                <a:spcPts val="0"/>
              </a:spcAft>
              <a:buClr>
                <a:schemeClr val="dk1"/>
              </a:buClr>
              <a:buSzPts val="1200"/>
              <a:buFont typeface="+mj-lt"/>
              <a:buNone/>
            </a:pPr>
            <a:r>
              <a:rPr lang="en-GB" b="0"/>
              <a:t>If students answer B they are not clear on the difference between velocity-time graphs and distance-time graphs. If students answer C they may have not understood the difference between the terms horizontal line and straight line. </a:t>
            </a:r>
            <a:r>
              <a:rPr lang="en-GB" b="0" i="1"/>
              <a:t>To fix-it pupils can summarise the meaning of features of both VT and DT graphs.</a:t>
            </a:r>
            <a:endParaRPr lang="en-GB" b="0"/>
          </a:p>
          <a:p>
            <a:pPr marL="0" marR="0" lvl="0" indent="0" algn="l" rtl="0">
              <a:lnSpc>
                <a:spcPct val="100000"/>
              </a:lnSpc>
              <a:spcBef>
                <a:spcPts val="0"/>
              </a:spcBef>
              <a:spcAft>
                <a:spcPts val="0"/>
              </a:spcAft>
              <a:buClr>
                <a:schemeClr val="dk1"/>
              </a:buClr>
              <a:buSzPts val="1200"/>
              <a:buFont typeface="+mj-lt"/>
              <a:buNone/>
            </a:pPr>
            <a:r>
              <a:rPr lang="en-GB" b="1"/>
              <a:t>Q2. Answer: A</a:t>
            </a:r>
          </a:p>
          <a:p>
            <a:pPr marL="0" marR="0" lvl="0" indent="0" algn="l" rtl="0">
              <a:lnSpc>
                <a:spcPct val="100000"/>
              </a:lnSpc>
              <a:spcBef>
                <a:spcPts val="0"/>
              </a:spcBef>
              <a:spcAft>
                <a:spcPts val="0"/>
              </a:spcAft>
              <a:buClr>
                <a:schemeClr val="dk1"/>
              </a:buClr>
              <a:buSzPts val="1200"/>
              <a:buFont typeface="+mj-lt"/>
              <a:buNone/>
            </a:pPr>
            <a:r>
              <a:rPr lang="en-GB" b="0"/>
              <a:t>If students answer B or C they do not know the relationship between distance travelled and area under the graph. </a:t>
            </a:r>
            <a:r>
              <a:rPr lang="en-GB" b="0" i="1"/>
              <a:t>To fix-it, model again how to calculate the distance travelled. It may be worth explaining this in terms of velocity x time.</a:t>
            </a:r>
            <a:endParaRPr lang="en-GB" b="0"/>
          </a:p>
          <a:p>
            <a:pPr marL="0" marR="0" lvl="0" indent="0" algn="l" rtl="0">
              <a:lnSpc>
                <a:spcPct val="100000"/>
              </a:lnSpc>
              <a:spcBef>
                <a:spcPts val="0"/>
              </a:spcBef>
              <a:spcAft>
                <a:spcPts val="0"/>
              </a:spcAft>
              <a:buClr>
                <a:schemeClr val="dk1"/>
              </a:buClr>
              <a:buSzPts val="1200"/>
              <a:buFont typeface="+mj-lt"/>
              <a:buNone/>
            </a:pPr>
            <a:r>
              <a:rPr lang="en-GB" b="1"/>
              <a:t>Q3. Answer: C</a:t>
            </a:r>
          </a:p>
          <a:p>
            <a:pPr marL="0" marR="0" lvl="0" indent="0" algn="l" rtl="0">
              <a:lnSpc>
                <a:spcPct val="100000"/>
              </a:lnSpc>
              <a:spcBef>
                <a:spcPts val="0"/>
              </a:spcBef>
              <a:spcAft>
                <a:spcPts val="0"/>
              </a:spcAft>
              <a:buClr>
                <a:schemeClr val="dk1"/>
              </a:buClr>
              <a:buSzPts val="1200"/>
              <a:buFont typeface="+mj-lt"/>
              <a:buNone/>
            </a:pPr>
            <a:r>
              <a:rPr lang="en-GB" b="0" baseline="0"/>
              <a:t>If students answer A they have assumed that a negative gradient always means an object that is stopping regardless of if it reaches the x axis. If students answer B they have not understood the differences between VT and DT graphs. </a:t>
            </a:r>
            <a:r>
              <a:rPr lang="en-GB" b="0" i="1" baseline="0"/>
              <a:t>To fix-it, students can annotate on a VT graph what is shown by each feature.</a:t>
            </a:r>
          </a:p>
        </p:txBody>
      </p:sp>
      <p:sp>
        <p:nvSpPr>
          <p:cNvPr id="205" name="Google Shape;20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In P2.1 pupils covered distance-time graphs. This lesson starts with a brief recap of distance-time graphs before moving onto velocity-time graphs and being able to compare the features of both. In the next lesson pupils will look at more advanced features of velocity-time graphs and further consolidate their understanding of the relationships between forces and motion. </a:t>
            </a:r>
            <a:endParaRPr lang="en-US" b="0" dirty="0"/>
          </a:p>
          <a:p>
            <a:pPr rtl="0"/>
            <a:endParaRPr lang="en-US" b="0" dirty="0"/>
          </a:p>
          <a:p>
            <a:pPr rtl="0"/>
            <a:r>
              <a:rPr lang="en-US" b="0" dirty="0"/>
              <a:t>Hook:</a:t>
            </a:r>
          </a:p>
          <a:p>
            <a:pPr rtl="0"/>
            <a:r>
              <a:rPr lang="en-US" b="0" dirty="0"/>
              <a:t>Start pupils with the talk task as they come in to recap the features of a distance-time graph.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j-lt"/>
              <a:buNone/>
            </a:pPr>
            <a:r>
              <a:rPr lang="en-GB" b="1"/>
              <a:t>Suggested Guidance from previous exit ticket:</a:t>
            </a:r>
          </a:p>
          <a:p>
            <a:pPr marL="0" marR="0" lvl="0" indent="0" algn="l" rtl="0">
              <a:lnSpc>
                <a:spcPct val="100000"/>
              </a:lnSpc>
              <a:spcBef>
                <a:spcPts val="0"/>
              </a:spcBef>
              <a:spcAft>
                <a:spcPts val="0"/>
              </a:spcAft>
              <a:buClr>
                <a:schemeClr val="dk1"/>
              </a:buClr>
              <a:buSzPts val="1200"/>
              <a:buFont typeface="+mj-lt"/>
              <a:buNone/>
            </a:pPr>
            <a:r>
              <a:rPr lang="en-GB" b="1"/>
              <a:t>Q1. Answer: C</a:t>
            </a:r>
          </a:p>
          <a:p>
            <a:pPr marL="0" marR="0" lvl="0" indent="0" algn="l" rtl="0">
              <a:lnSpc>
                <a:spcPct val="100000"/>
              </a:lnSpc>
              <a:spcBef>
                <a:spcPts val="0"/>
              </a:spcBef>
              <a:spcAft>
                <a:spcPts val="0"/>
              </a:spcAft>
              <a:buClr>
                <a:schemeClr val="dk1"/>
              </a:buClr>
              <a:buSzPts val="1200"/>
              <a:buFont typeface="+mj-lt"/>
              <a:buNone/>
            </a:pPr>
            <a:r>
              <a:rPr lang="en-GB" b="0" baseline="0"/>
              <a:t>If students answer A or B they are still not secure on the difference between independent and dependent variables. </a:t>
            </a:r>
            <a:r>
              <a:rPr lang="en-GB" b="0" i="1" baseline="0"/>
              <a:t>To fix-it, you may want to revisit earlier skills lessons on variables to get pupils to identify dependent and independent variables from investigation titles.</a:t>
            </a:r>
          </a:p>
          <a:p>
            <a:pPr marL="0" marR="0" lvl="0" indent="0" algn="l" rtl="0">
              <a:lnSpc>
                <a:spcPct val="100000"/>
              </a:lnSpc>
              <a:spcBef>
                <a:spcPts val="0"/>
              </a:spcBef>
              <a:spcAft>
                <a:spcPts val="0"/>
              </a:spcAft>
              <a:buClr>
                <a:schemeClr val="dk1"/>
              </a:buClr>
              <a:buSzPts val="1200"/>
              <a:buFont typeface="+mj-lt"/>
              <a:buNone/>
            </a:pPr>
            <a:r>
              <a:rPr lang="en-GB" b="1"/>
              <a:t>Q2. Answer: A</a:t>
            </a:r>
          </a:p>
          <a:p>
            <a:pPr marL="0" marR="0" lvl="0" indent="0" algn="l" rtl="0">
              <a:lnSpc>
                <a:spcPct val="100000"/>
              </a:lnSpc>
              <a:spcBef>
                <a:spcPts val="0"/>
              </a:spcBef>
              <a:spcAft>
                <a:spcPts val="0"/>
              </a:spcAft>
              <a:buClr>
                <a:schemeClr val="dk1"/>
              </a:buClr>
              <a:buSzPts val="1200"/>
              <a:buFont typeface="+mj-lt"/>
              <a:buNone/>
            </a:pPr>
            <a:r>
              <a:rPr lang="en-GB" b="0" baseline="0"/>
              <a:t>If students answer B they have confused acceleration and speed. If students answer C they are closer but have missed the crucial detail of change in velocity. </a:t>
            </a:r>
            <a:r>
              <a:rPr lang="en-GB" b="0" i="1" baseline="0"/>
              <a:t>To fix-it, get pupils to explain how you calculate the change in a quantity and how this applies to acceleration.</a:t>
            </a:r>
          </a:p>
          <a:p>
            <a:pPr marL="0" marR="0" lvl="0" indent="0" algn="l" rtl="0">
              <a:lnSpc>
                <a:spcPct val="100000"/>
              </a:lnSpc>
              <a:spcBef>
                <a:spcPts val="0"/>
              </a:spcBef>
              <a:spcAft>
                <a:spcPts val="0"/>
              </a:spcAft>
              <a:buClr>
                <a:schemeClr val="dk1"/>
              </a:buClr>
              <a:buSzPts val="1200"/>
              <a:buFont typeface="+mj-lt"/>
              <a:buNone/>
            </a:pPr>
            <a:r>
              <a:rPr lang="en-GB" b="1"/>
              <a:t>Q3. Answer: C</a:t>
            </a:r>
          </a:p>
          <a:p>
            <a:pPr marL="0" marR="0" lvl="0" indent="0" algn="l" rtl="0">
              <a:lnSpc>
                <a:spcPct val="100000"/>
              </a:lnSpc>
              <a:spcBef>
                <a:spcPts val="0"/>
              </a:spcBef>
              <a:spcAft>
                <a:spcPts val="0"/>
              </a:spcAft>
              <a:buClr>
                <a:schemeClr val="dk1"/>
              </a:buClr>
              <a:buSzPts val="1200"/>
              <a:buFont typeface="+mj-lt"/>
              <a:buNone/>
            </a:pPr>
            <a:r>
              <a:rPr lang="en-GB" b="0" baseline="0"/>
              <a:t>If students answer A they have taken the time as the initial velocity and if students answer B they have taken final velocity as the initial velocity. </a:t>
            </a:r>
            <a:r>
              <a:rPr lang="en-GB" b="0" i="1" baseline="0"/>
              <a:t>To fix-it, model further examples with pupils, highlighting or underlining the quantities from the question.</a:t>
            </a:r>
            <a:endParaRPr lang="en-GB" b="1" baseline="0"/>
          </a:p>
          <a:p>
            <a:pPr marL="228600" indent="-228600">
              <a:buAutoNum type="arabicPeriod"/>
            </a:pPr>
            <a:endParaRPr lang="en-GB" b="0" baseline="0"/>
          </a:p>
          <a:p>
            <a:endParaRPr lang="en-GB" b="1" baseline="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Guidance:</a:t>
                </a:r>
              </a:p>
              <a:p>
                <a:r>
                  <a:rPr lang="en-US" dirty="0"/>
                  <a:t>Pupils have reviewed distance-time graphs in the prior knowledge review lesson but you may want to use this review before the introduction of velocity-time graphs so pupils can more easily compare them. </a:t>
                </a:r>
              </a:p>
              <a:p>
                <a:r>
                  <a:rPr lang="en-US" dirty="0"/>
                  <a:t>The key new thing here is that students have looked at distance-time graphs but this graph uses displacement on the y-axis, which is why we can have the line returning to the start position. </a:t>
                </a:r>
              </a:p>
              <a:p>
                <a:endParaRPr lang="en-US" dirty="0"/>
              </a:p>
              <a:p>
                <a:r>
                  <a:rPr lang="en-US" dirty="0"/>
                  <a:t>Suggested points:</a:t>
                </a:r>
              </a:p>
              <a:p>
                <a:r>
                  <a:rPr lang="en-US" b="1" dirty="0"/>
                  <a:t>A to </a:t>
                </a:r>
                <a:r>
                  <a:rPr lang="en-US" b="1" dirty="0" err="1"/>
                  <a:t>B</a:t>
                </a:r>
                <a:r>
                  <a:rPr lang="en-US" dirty="0" err="1"/>
                  <a:t>:the</a:t>
                </a:r>
                <a:r>
                  <a:rPr lang="en-US" dirty="0"/>
                  <a:t> object is moving at a quick constant speed, covering 500 </a:t>
                </a:r>
                <a:r>
                  <a:rPr lang="en-US" dirty="0" err="1"/>
                  <a:t>metres</a:t>
                </a:r>
                <a:r>
                  <a:rPr lang="en-US" dirty="0"/>
                  <a:t> in 2 seconds. </a:t>
                </a:r>
              </a:p>
              <a:p>
                <a:r>
                  <a:rPr lang="en-US" b="1" dirty="0"/>
                  <a:t>B to C: </a:t>
                </a:r>
                <a:r>
                  <a:rPr lang="en-US" b="0" dirty="0"/>
                  <a:t>the object is moving at a slower constant speed, covering 150 </a:t>
                </a:r>
                <a:r>
                  <a:rPr lang="en-US" b="0" dirty="0" err="1"/>
                  <a:t>metres</a:t>
                </a:r>
                <a:r>
                  <a:rPr lang="en-US" b="0" dirty="0"/>
                  <a:t> 5 seconds.</a:t>
                </a:r>
              </a:p>
              <a:p>
                <a:r>
                  <a:rPr lang="en-US" b="1" dirty="0"/>
                  <a:t>C to D: </a:t>
                </a:r>
                <a:r>
                  <a:rPr lang="en-US" b="0" dirty="0"/>
                  <a:t>the object is stationary (speed = 0 m/s, no distance is covered in 5 seconds).</a:t>
                </a:r>
              </a:p>
              <a:p>
                <a:r>
                  <a:rPr lang="en-US" b="1" dirty="0"/>
                  <a:t>D to E: </a:t>
                </a:r>
                <a:r>
                  <a:rPr lang="en-US" b="0" dirty="0"/>
                  <a:t>the object returns to its original position, at a speed between AB and BC. </a:t>
                </a:r>
                <a:endParaRPr lang="en-US" b="1" dirty="0"/>
              </a:p>
              <a:p>
                <a:endParaRPr lang="en-US" dirty="0"/>
              </a:p>
              <a:p>
                <a:r>
                  <a:rPr lang="en-GB" sz="1200" dirty="0">
                    <a:solidFill>
                      <a:schemeClr val="tx1"/>
                    </a:solidFill>
                    <a:latin typeface="Century Gothic" panose="020B0502020202020204" pitchFamily="34" charset="0"/>
                  </a:rPr>
                  <a:t>Describe what each of the following features of a displacement-time graph represents:</a:t>
                </a:r>
              </a:p>
              <a:p>
                <a:pPr marL="342900" indent="-342900">
                  <a:buFont typeface="Arial" panose="020B0604020202020204" pitchFamily="34" charset="0"/>
                  <a:buChar char="•"/>
                </a:pPr>
                <a:r>
                  <a:rPr lang="en-GB" sz="1200" dirty="0">
                    <a:solidFill>
                      <a:schemeClr val="tx1"/>
                    </a:solidFill>
                    <a:latin typeface="Century Gothic" panose="020B0502020202020204" pitchFamily="34" charset="0"/>
                  </a:rPr>
                  <a:t>A horizontal line - a stationary object</a:t>
                </a:r>
              </a:p>
              <a:p>
                <a:pPr marL="342900" indent="-342900">
                  <a:buFont typeface="Arial" panose="020B0604020202020204" pitchFamily="34" charset="0"/>
                  <a:buChar char="•"/>
                </a:pPr>
                <a:r>
                  <a:rPr lang="en-GB" sz="1200" dirty="0">
                    <a:solidFill>
                      <a:schemeClr val="tx1"/>
                    </a:solidFill>
                    <a:latin typeface="Century Gothic" panose="020B0502020202020204" pitchFamily="34" charset="0"/>
                  </a:rPr>
                  <a:t>A line returning to the </a:t>
                </a:r>
                <a14:m>
                  <m:oMath xmlns:m="http://schemas.openxmlformats.org/officeDocument/2006/math">
                    <m:r>
                      <a:rPr lang="en-GB" sz="1200" i="1">
                        <a:solidFill>
                          <a:schemeClr val="tx1"/>
                        </a:solidFill>
                        <a:latin typeface="Cambria Math" panose="02040503050406030204" pitchFamily="18" charset="0"/>
                        <a:ea typeface="Century Gothic"/>
                        <a:cs typeface="Century Gothic"/>
                        <a:sym typeface="Century Gothic"/>
                      </a:rPr>
                      <m:t>𝑥</m:t>
                    </m:r>
                    <m:r>
                      <a:rPr lang="en-GB" sz="1200">
                        <a:solidFill>
                          <a:schemeClr val="tx1"/>
                        </a:solidFill>
                        <a:latin typeface="Cambria Math" panose="02040503050406030204" pitchFamily="18" charset="0"/>
                        <a:ea typeface="Century Gothic"/>
                        <a:cs typeface="Century Gothic"/>
                        <a:sym typeface="Century Gothic"/>
                      </a:rPr>
                      <m:t>−</m:t>
                    </m:r>
                  </m:oMath>
                </a14:m>
                <a:r>
                  <a:rPr lang="en-GB" sz="1200" dirty="0">
                    <a:solidFill>
                      <a:schemeClr val="tx1"/>
                    </a:solidFill>
                    <a:ea typeface="Century Gothic"/>
                    <a:cs typeface="Century Gothic"/>
                    <a:sym typeface="Century Gothic"/>
                  </a:rPr>
                  <a:t>axis - an object returning to its starting point</a:t>
                </a:r>
              </a:p>
              <a:p>
                <a:pPr marL="342900" indent="-342900">
                  <a:buFont typeface="Arial" panose="020B0604020202020204" pitchFamily="34" charset="0"/>
                  <a:buChar char="•"/>
                </a:pPr>
                <a:r>
                  <a:rPr lang="en-GB" sz="1200" dirty="0">
                    <a:solidFill>
                      <a:schemeClr val="tx1"/>
                    </a:solidFill>
                    <a:latin typeface="Century Gothic" panose="020B0502020202020204" pitchFamily="34" charset="0"/>
                    <a:sym typeface="Century Gothic"/>
                  </a:rPr>
                  <a:t>A straight line - an object travelling with constant speed</a:t>
                </a:r>
              </a:p>
              <a:p>
                <a:pPr marL="342900" indent="-342900">
                  <a:buFont typeface="Arial" panose="020B0604020202020204" pitchFamily="34" charset="0"/>
                  <a:buChar char="•"/>
                </a:pPr>
                <a:r>
                  <a:rPr lang="en-GB" sz="1200" dirty="0">
                    <a:solidFill>
                      <a:schemeClr val="tx1"/>
                    </a:solidFill>
                    <a:latin typeface="Century Gothic" panose="020B0502020202020204" pitchFamily="34" charset="0"/>
                    <a:sym typeface="Century Gothic"/>
                  </a:rPr>
                  <a:t>The gradient (steepness of the slope) - the speed of an object</a:t>
                </a:r>
              </a:p>
              <a:p>
                <a:pPr marL="342900" indent="-342900">
                  <a:buFont typeface="Arial" panose="020B0604020202020204" pitchFamily="34" charset="0"/>
                  <a:buChar char="•"/>
                </a:pPr>
                <a:endParaRPr lang="en-GB" sz="1200" dirty="0">
                  <a:solidFill>
                    <a:schemeClr val="tx1"/>
                  </a:solidFill>
                  <a:latin typeface="Century Gothic" panose="020B0502020202020204" pitchFamily="34" charset="0"/>
                  <a:sym typeface="Century Gothic"/>
                </a:endParaRPr>
              </a:p>
              <a:p>
                <a:pPr marL="0" indent="0">
                  <a:buFont typeface="Arial" panose="020B0604020202020204" pitchFamily="34" charset="0"/>
                  <a:buNone/>
                </a:pPr>
                <a:r>
                  <a:rPr lang="en-GB" sz="1200" dirty="0">
                    <a:solidFill>
                      <a:schemeClr val="tx1"/>
                    </a:solidFill>
                    <a:latin typeface="Century Gothic" panose="020B0502020202020204" pitchFamily="34" charset="0"/>
                    <a:sym typeface="Century Gothic"/>
                  </a:rPr>
                  <a:t>*As this line returns to the x-axis it should be ‘distance from start’ or displacement rather than just distance. </a:t>
                </a:r>
              </a:p>
              <a:p>
                <a:pPr marL="0" indent="0">
                  <a:buFont typeface="Arial" panose="020B0604020202020204" pitchFamily="34" charset="0"/>
                  <a:buNone/>
                </a:pPr>
                <a:endParaRPr lang="en-GB" sz="1200" dirty="0">
                  <a:solidFill>
                    <a:schemeClr val="tx1"/>
                  </a:solidFill>
                  <a:latin typeface="Century Gothic" panose="020B0502020202020204" pitchFamily="34" charset="0"/>
                  <a:sym typeface="Century Gothic"/>
                </a:endParaRPr>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a:p>
                <a:pPr marL="0" indent="0">
                  <a:buFont typeface="Arial" panose="020B0604020202020204" pitchFamily="34" charset="0"/>
                  <a:buNone/>
                </a:pPr>
                <a:endParaRPr lang="en-GB" sz="1200" dirty="0">
                  <a:solidFill>
                    <a:schemeClr val="tx1"/>
                  </a:solidFill>
                  <a:latin typeface="Century Gothic" panose="020B0502020202020204" pitchFamily="34" charset="0"/>
                </a:endParaRPr>
              </a:p>
              <a:p>
                <a:endParaRPr lang="en-US" dirty="0"/>
              </a:p>
            </p:txBody>
          </p:sp>
        </mc:Choice>
        <mc:Fallback xmlns="">
          <p:sp>
            <p:nvSpPr>
              <p:cNvPr id="3" name="Notes Placeholder 2"/>
              <p:cNvSpPr>
                <a:spLocks noGrp="1"/>
              </p:cNvSpPr>
              <p:nvPr>
                <p:ph type="body" idx="1"/>
              </p:nvPr>
            </p:nvSpPr>
            <p:spPr/>
            <p:txBody>
              <a:bodyPr/>
              <a:lstStyle/>
              <a:p>
                <a:r>
                  <a:rPr lang="en-US"/>
                  <a:t>Guidance:</a:t>
                </a:r>
              </a:p>
              <a:p>
                <a:r>
                  <a:rPr lang="en-US"/>
                  <a:t>Pupils have reviewed distance-time graphs in the prior knowledge review lesson but you may want to use this review before the introduction of velocity-time graphs so pupils can more easily compare them. </a:t>
                </a:r>
              </a:p>
              <a:p>
                <a:endParaRPr lang="en-US"/>
              </a:p>
              <a:p>
                <a:r>
                  <a:rPr lang="en-US"/>
                  <a:t>Suggested points:</a:t>
                </a:r>
              </a:p>
              <a:p>
                <a:r>
                  <a:rPr lang="en-US" b="1"/>
                  <a:t>A to </a:t>
                </a:r>
                <a:r>
                  <a:rPr lang="en-US" b="1" err="1"/>
                  <a:t>B</a:t>
                </a:r>
                <a:r>
                  <a:rPr lang="en-US" err="1"/>
                  <a:t>:the</a:t>
                </a:r>
                <a:r>
                  <a:rPr lang="en-US"/>
                  <a:t> object is moving at a quick constant speed, covering 500 </a:t>
                </a:r>
                <a:r>
                  <a:rPr lang="en-US" err="1"/>
                  <a:t>metres</a:t>
                </a:r>
                <a:r>
                  <a:rPr lang="en-US"/>
                  <a:t> in 2 seconds. </a:t>
                </a:r>
              </a:p>
              <a:p>
                <a:r>
                  <a:rPr lang="en-US" b="1"/>
                  <a:t>B to C: </a:t>
                </a:r>
                <a:r>
                  <a:rPr lang="en-US" b="0"/>
                  <a:t>the object is moving at a slower constant speed, covering 150 </a:t>
                </a:r>
                <a:r>
                  <a:rPr lang="en-US" b="0" err="1"/>
                  <a:t>metres</a:t>
                </a:r>
                <a:r>
                  <a:rPr lang="en-US" b="0"/>
                  <a:t> 5 seconds.</a:t>
                </a:r>
              </a:p>
              <a:p>
                <a:r>
                  <a:rPr lang="en-US" b="1"/>
                  <a:t>C to D: </a:t>
                </a:r>
                <a:r>
                  <a:rPr lang="en-US" b="0"/>
                  <a:t>the object is stationary (speed = 0 m/s, no distance is covered in 5 seconds).</a:t>
                </a:r>
              </a:p>
              <a:p>
                <a:r>
                  <a:rPr lang="en-US" b="1"/>
                  <a:t>D to E: </a:t>
                </a:r>
                <a:r>
                  <a:rPr lang="en-US" b="0"/>
                  <a:t>the object returns to its original position, at a speed between AB and BC. </a:t>
                </a:r>
                <a:endParaRPr lang="en-US" b="1"/>
              </a:p>
              <a:p>
                <a:endParaRPr lang="en-US"/>
              </a:p>
              <a:p>
                <a:r>
                  <a:rPr lang="en-GB" sz="1200">
                    <a:solidFill>
                      <a:schemeClr val="tx1"/>
                    </a:solidFill>
                    <a:latin typeface="Century Gothic" panose="020B0502020202020204" pitchFamily="34" charset="0"/>
                  </a:rPr>
                  <a:t>Describe what each of the following features of a distance-time graph represents:</a:t>
                </a:r>
              </a:p>
              <a:p>
                <a:pPr marL="342900" indent="-342900">
                  <a:buFont typeface="Arial" panose="020B0604020202020204" pitchFamily="34" charset="0"/>
                  <a:buChar char="•"/>
                </a:pPr>
                <a:r>
                  <a:rPr lang="en-GB" sz="1200">
                    <a:solidFill>
                      <a:schemeClr val="tx1"/>
                    </a:solidFill>
                    <a:latin typeface="Century Gothic" panose="020B0502020202020204" pitchFamily="34" charset="0"/>
                  </a:rPr>
                  <a:t>A horizontal line - a stationary object</a:t>
                </a:r>
              </a:p>
              <a:p>
                <a:pPr marL="342900" indent="-342900">
                  <a:buFont typeface="Arial" panose="020B0604020202020204" pitchFamily="34" charset="0"/>
                  <a:buChar char="•"/>
                </a:pPr>
                <a:r>
                  <a:rPr lang="en-GB" sz="1200">
                    <a:solidFill>
                      <a:schemeClr val="tx1"/>
                    </a:solidFill>
                    <a:latin typeface="Century Gothic" panose="020B0502020202020204" pitchFamily="34" charset="0"/>
                  </a:rPr>
                  <a:t>A line returning to the </a:t>
                </a:r>
                <a:r>
                  <a:rPr lang="en-GB" sz="1200" i="0">
                    <a:solidFill>
                      <a:schemeClr val="tx1"/>
                    </a:solidFill>
                    <a:latin typeface="Cambria Math" panose="02040503050406030204" pitchFamily="18" charset="0"/>
                    <a:ea typeface="Century Gothic"/>
                    <a:cs typeface="Century Gothic"/>
                    <a:sym typeface="Century Gothic"/>
                  </a:rPr>
                  <a:t>𝑥−</a:t>
                </a:r>
                <a:r>
                  <a:rPr lang="en-GB" sz="1200">
                    <a:solidFill>
                      <a:schemeClr val="tx1"/>
                    </a:solidFill>
                    <a:ea typeface="Century Gothic"/>
                    <a:cs typeface="Century Gothic"/>
                    <a:sym typeface="Century Gothic"/>
                  </a:rPr>
                  <a:t>axis - an object returning to its starting point</a:t>
                </a:r>
              </a:p>
              <a:p>
                <a:pPr marL="342900" indent="-342900">
                  <a:buFont typeface="Arial" panose="020B0604020202020204" pitchFamily="34" charset="0"/>
                  <a:buChar char="•"/>
                </a:pPr>
                <a:r>
                  <a:rPr lang="en-GB" sz="1200">
                    <a:solidFill>
                      <a:schemeClr val="tx1"/>
                    </a:solidFill>
                    <a:latin typeface="Century Gothic" panose="020B0502020202020204" pitchFamily="34" charset="0"/>
                    <a:sym typeface="Century Gothic"/>
                  </a:rPr>
                  <a:t>A straight line - an object travelling with constant speed</a:t>
                </a:r>
              </a:p>
              <a:p>
                <a:pPr marL="342900" indent="-342900">
                  <a:buFont typeface="Arial" panose="020B0604020202020204" pitchFamily="34" charset="0"/>
                  <a:buChar char="•"/>
                </a:pPr>
                <a:r>
                  <a:rPr lang="en-GB" sz="1200">
                    <a:solidFill>
                      <a:schemeClr val="tx1"/>
                    </a:solidFill>
                    <a:latin typeface="Century Gothic" panose="020B0502020202020204" pitchFamily="34" charset="0"/>
                    <a:sym typeface="Century Gothic"/>
                  </a:rPr>
                  <a:t>The gradient (steepness of the slope) - the speed of an object</a:t>
                </a:r>
              </a:p>
              <a:p>
                <a:pPr marL="342900" indent="-342900">
                  <a:buFont typeface="Arial" panose="020B0604020202020204" pitchFamily="34" charset="0"/>
                  <a:buChar char="•"/>
                </a:pPr>
                <a:endParaRPr lang="en-GB" sz="1200">
                  <a:solidFill>
                    <a:schemeClr val="tx1"/>
                  </a:solidFill>
                  <a:latin typeface="Century Gothic" panose="020B0502020202020204" pitchFamily="34" charset="0"/>
                  <a:sym typeface="Century Gothic"/>
                </a:endParaRPr>
              </a:p>
              <a:p>
                <a:pPr marL="0" indent="0">
                  <a:buFont typeface="Arial" panose="020B0604020202020204" pitchFamily="34" charset="0"/>
                  <a:buNone/>
                </a:pPr>
                <a:r>
                  <a:rPr lang="en-GB" sz="1200">
                    <a:solidFill>
                      <a:schemeClr val="tx1"/>
                    </a:solidFill>
                    <a:latin typeface="Century Gothic" panose="020B0502020202020204" pitchFamily="34" charset="0"/>
                    <a:sym typeface="Century Gothic"/>
                  </a:rPr>
                  <a:t>*As this line returns to the x-axis it should be ‘distance from start’ or displacement rather than just distance. </a:t>
                </a:r>
                <a:endParaRPr lang="en-GB" sz="1200">
                  <a:solidFill>
                    <a:schemeClr val="tx1"/>
                  </a:solidFill>
                  <a:latin typeface="Century Gothic" panose="020B0502020202020204" pitchFamily="34" charset="0"/>
                </a:endParaRPr>
              </a:p>
              <a:p>
                <a:endParaRPr lang="en-US"/>
              </a:p>
            </p:txBody>
          </p:sp>
        </mc:Fallback>
      </mc:AlternateContent>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5343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Distance-time graphs are a useful way to represent the journey of an object, but we can also represent the journey of an object using a velocity-time graph. These are very similar to distance-time graphs, but instead of distance on the y-axis, they have velocity on the y-axis. As they have velocity rather than distance on the y-axis, this means that the features of a velocity-time graph are different to on a distance-time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does a horizontal line represent on a distance-time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A stationary object, speed = 0 m/s because no distance is covered.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On a velocity-time graph, a horizontal line represents a constant velocity.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a:t>Reveal constant velocity.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Using this graph as an example we can see the first horizontal line runs along at 5. This means that the object has a constant velocity of 5 m/s for the first 5 seconds.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does a positive gradient represent on a distance-time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An object with constant speed. The same distance is covered during each time interval.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a:t>Reveal increasing velocity (constant acceleration).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On a velocity-time graph, a positive gradient represents an object with a constant positive acceleration. This means that the velocity of the object is increasing by the same amount during each time interval.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Then we have another horizontal line.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does this mean?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Constant velocity.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How is this different to a distance-time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On a distance-time graph a horizontal line represents a stationary object (which does have a constant velocity, it is just 0 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does a negative gradient represent on a distance-time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An object returning to its starting point. Technically this should be on a displacement-time graph as you cannot have 0 distance being covered in total if there has been distance covered, but you can have a displacement of 0, which just means the object is in the same position as it started.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a:t>Reveal decreasing velocity (constant deceleration).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On a velocity-time graph, a negative gradient represents an object with a constant negative acceleration, which we can also call a deceleration. This means that the velocity of the object is decreasing by the same amount during each time interval.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can we calculate from the gradient (slope) of a distance-time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Speed. This is a measure of how much distance is covered per unit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On a velocity-time graph we can use the gradient to calculate the acceleration of an object. Acceleration is the rate of change in velocity so if we know the change in velocity and how long this took, we can calculate the acceleration.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Gradient = change in y/change in x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The gradient of a horizontal line is 0, which is constant velocity (speed and direction are not changing) because there is no change in 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Let’s calculate the acceleration between 5 and 10 seconds.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The acceleration can be calculated using the gradient of the 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Gradient = change in y/change in 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Gradient = (10-5)/(10-5)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Gradient = 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As the gradient is 1, this means the acceleration during this time is 1 m/s</a:t>
            </a:r>
            <a:r>
              <a:rPr lang="en-GB" b="0" i="0" baseline="30000"/>
              <a:t>2</a:t>
            </a:r>
            <a:r>
              <a:rPr lang="en-GB" b="0" i="0"/>
              <a:t>. If an explicit direction is not given, we can assume that the object is moving forwards.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Let’s calculate the acceleration between 15 and 20 seconds. Remember, even though the velocity is decreasing, acceleration is a change in velocity so this is still an acceleration, just a negative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The acceleration can be calculated using the gradient of the 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Gradient = change in y/change in x</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Gradient = (0-10)/(20-15)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Gradient = -2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As the gradient is -2, this means the acceleration during this time is -2 m/s</a:t>
            </a:r>
            <a:r>
              <a:rPr lang="en-GB" b="0" i="0" baseline="30000"/>
              <a:t>2</a:t>
            </a:r>
            <a:r>
              <a:rPr lang="en-GB" b="0" i="0"/>
              <a:t>. As we have used a positive acceleration to mean forwards, this has a negative acceleration so it means that this acceleration is acting in the opposite direction.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extLst>
      <p:ext uri="{BB962C8B-B14F-4D97-AF65-F5344CB8AC3E}">
        <p14:creationId xmlns:p14="http://schemas.microsoft.com/office/powerpoint/2010/main" val="1500317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Another feature of velocity-time graphs we can use is the area under the graph. If we calculate the area under the graph, this tells us the total distance travelled by the object during the time. If the object just travelled at a constant velocity it would just be a case of calculating the area of a triangle but in most velocity-time graphs, the velocity changes. This means that to calculate the area under the graph we may need to split the area up into rectangles and triangles. There are multiple ways to do this so it’s important to mark on the shapes that you use so that you are including the whole area. Other people might use a different method, or a different combination of triangles and rectangles but you should still end up with the same final answer.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Distance travelled = area under the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How do you calculate the area of a rectangle?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Area of a rectangle = base x height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How do you calculate the area of a right-angled triangle?</a:t>
            </a:r>
            <a:endParaRPr lang="en-GB" b="1" i="1"/>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Area of a right angled triangle = ½ x base x height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Let’s calculate the distance travelled by this object.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a:t>Area 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 = </a:t>
            </a:r>
            <a:r>
              <a:rPr lang="en-GB" b="0" err="1"/>
              <a:t>bh</a:t>
            </a: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 = 5 x 5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 = 25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a:t>Area 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 = </a:t>
            </a:r>
            <a:r>
              <a:rPr lang="en-GB" b="0" err="1"/>
              <a:t>bh</a:t>
            </a: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 = 5 x 5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 = 25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a:t>Area 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 = ½bh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 = 0.5 x 5 x 5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 = 12.5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a:t>Area 4:</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 = </a:t>
            </a:r>
            <a:r>
              <a:rPr lang="en-GB" b="0" err="1"/>
              <a:t>bh</a:t>
            </a: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 = 5 x 10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 = 50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a:t>Area 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 = ½bh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 = 0.5 x 5 x 10</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 = 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Total area = 25 + 25 + 12.5 + 50 + 25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Total area = 137.5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This means that during this time period, the object travelled a distance of 137.5 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For more able pupils it may help their understanding to explain why this is the case: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Velocity = speed in a given direction (in this case it is all in a positive direction so we assume it is the same direction)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Distance = Speed x Time (change in y multiplied by change in x)</a:t>
            </a:r>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extLst>
      <p:ext uri="{BB962C8B-B14F-4D97-AF65-F5344CB8AC3E}">
        <p14:creationId xmlns:p14="http://schemas.microsoft.com/office/powerpoint/2010/main" val="6416932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review of new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 – time on x axis and velocity on y axis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 – this would be the case on a distance-time graph but on a velocity-time graph the horizontal line indicates constant speed (gradient = 0, therefore no acceleration)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True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 – this would be the case for the distance-time graph but on a velocity-time graph this means an object is decelerating (slowing down)</a:t>
            </a:r>
          </a:p>
          <a:p>
            <a:pPr marL="228600" lvl="0" indent="-152400" algn="l" rtl="0">
              <a:spcBef>
                <a:spcPts val="0"/>
              </a:spcBef>
              <a:spcAft>
                <a:spcPts val="0"/>
              </a:spcAft>
              <a:buClr>
                <a:schemeClr val="dk1"/>
              </a:buClr>
              <a:buSzPts val="1200"/>
              <a:buFont typeface="Calibri"/>
              <a:buNone/>
            </a:pPr>
            <a:endParaRPr b="0"/>
          </a:p>
        </p:txBody>
      </p:sp>
      <p:sp>
        <p:nvSpPr>
          <p:cNvPr id="174" name="Google Shape;17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Guidance: Pupils can discuss in pairs or small groups if each statement is correct or incorrect to draw out any misconceptions. </a:t>
            </a:r>
          </a:p>
          <a:p>
            <a:r>
              <a:rPr lang="en-GB" dirty="0"/>
              <a:t>Blue: incorrect - negative acceleration values are deceleration (slowing down)</a:t>
            </a:r>
          </a:p>
          <a:p>
            <a:r>
              <a:rPr lang="en-GB" dirty="0"/>
              <a:t>Yellow: incorrect - both are vector quantities but velocity is speed in a given direction and acceleration is how quickly the velocity changes. </a:t>
            </a:r>
          </a:p>
          <a:p>
            <a:r>
              <a:rPr lang="en-GB" dirty="0"/>
              <a:t>Green: incorrect - distance can be calculated using the area under the graph</a:t>
            </a:r>
          </a:p>
          <a:p>
            <a:r>
              <a:rPr lang="en-GB" dirty="0"/>
              <a:t>Pink: correct - gradient is the slope of the graph/change in velocity, which is acceleration</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88348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94685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04165315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46224229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202382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32693148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1050417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9723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9841700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5329283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44967734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64793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7223031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21656398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6851357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702109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6472219"/>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chart" Target="../charts/chart6.xml"/><Relationship Id="rId7"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0.png"/></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chart" Target="../charts/chart7.xml"/><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chart" Target="../charts/chart8.xml"/><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50.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chart" Target="../charts/chart3.xml"/><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Prior to teaching this lesson, please refer to the ‘Unit Overview and Planning Document’.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Further guidance on planning Science Mastery lessons can be found in the detailed planning guidance document.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Refer to the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notes</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section on each slide for useful information, including suggested expositions, pedagogical content knowledge, suggested questions, answers and more. Consider using presenter mode so you can see this guidance throughout the lesson.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 introduction slides can be adapted to suit your teaching style and the needs of your class.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Before the lesson,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adapt the fix-it slide </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to address any misconceptions identified in the previous lesson’s exit ticket.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Choose from the suggested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activities</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to suit your class. The intention is not that you complete all of these, but that you select those which ones are most appropriate for your students. It may be appropriate to further adapt activities for your students.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These lessons are designed to occupy approximately 1 hour. To adapt for a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shorter or longer lesson duration</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we advise you to adapt the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activity</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section accordingly.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Thank you for reading!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202108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8" name="Google Shape;178;p7"/>
          <p:cNvSpPr txBox="1"/>
          <p:nvPr/>
        </p:nvSpPr>
        <p:spPr>
          <a:xfrm>
            <a:off x="532866" y="1340495"/>
            <a:ext cx="10620000" cy="3323987"/>
          </a:xfrm>
          <a:prstGeom prst="rect">
            <a:avLst/>
          </a:prstGeom>
          <a:noFill/>
          <a:ln>
            <a:noFill/>
          </a:ln>
        </p:spPr>
        <p:txBody>
          <a:bodyPr spcFirstLastPara="1" wrap="square" lIns="0" tIns="0" rIns="0" bIns="0" anchor="t" anchorCtr="0">
            <a:spAutoFit/>
          </a:bodyPr>
          <a:lstStyle/>
          <a:p>
            <a:pPr marL="457200" indent="-457200">
              <a:buAutoNum type="arabicPeriod"/>
            </a:pPr>
            <a:r>
              <a:rPr lang="en-GB" sz="2400">
                <a:latin typeface="Century Gothic" panose="020B0502020202020204" pitchFamily="34" charset="0"/>
              </a:rPr>
              <a:t>Velocity goes on the x axis and time goes on the y axis</a:t>
            </a: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A horizontal line means that an object is stationary</a:t>
            </a: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A positive gradient means that an object is accelerating</a:t>
            </a: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A negative gradient means that an object is returning to its original position</a:t>
            </a:r>
          </a:p>
          <a:p>
            <a:pPr marR="0" lvl="0" algn="l" rtl="0">
              <a:spcBef>
                <a:spcPts val="0"/>
              </a:spcBef>
              <a:spcAft>
                <a:spcPts val="0"/>
              </a:spcAft>
              <a:buClr>
                <a:schemeClr val="dk1"/>
              </a:buClr>
              <a:buSzPts val="2400"/>
            </a:pPr>
            <a:endParaRPr lang="en-GB" sz="2400">
              <a:solidFill>
                <a:schemeClr val="dk1"/>
              </a:solidFill>
              <a:latin typeface="Century Gothic" panose="020B0502020202020204" pitchFamily="34" charset="0"/>
              <a:ea typeface="Century Gothic"/>
              <a:cs typeface="Century Gothic"/>
              <a:sym typeface="Century Gothic"/>
            </a:endParaRPr>
          </a:p>
        </p:txBody>
      </p:sp>
      <p:sp>
        <p:nvSpPr>
          <p:cNvPr id="2" name="Title 1">
            <a:extLst>
              <a:ext uri="{FF2B5EF4-FFF2-40B4-BE49-F238E27FC236}">
                <a16:creationId xmlns:a16="http://schemas.microsoft.com/office/drawing/2014/main" id="{577A3C23-F094-1440-BBA9-29542B2D9D19}"/>
              </a:ext>
            </a:extLst>
          </p:cNvPr>
          <p:cNvSpPr>
            <a:spLocks noGrp="1"/>
          </p:cNvSpPr>
          <p:nvPr>
            <p:ph type="title"/>
          </p:nvPr>
        </p:nvSpPr>
        <p:spPr>
          <a:xfrm>
            <a:off x="532866" y="230738"/>
            <a:ext cx="10620000" cy="720000"/>
          </a:xfrm>
        </p:spPr>
        <p:txBody>
          <a:bodyPr>
            <a:normAutofit/>
          </a:bodyPr>
          <a:lstStyle/>
          <a:p>
            <a:pPr lvl="0">
              <a:spcBef>
                <a:spcPts val="0"/>
              </a:spcBef>
            </a:pPr>
            <a:r>
              <a:rPr lang="en-GB">
                <a:solidFill>
                  <a:schemeClr val="dk1"/>
                </a:solidFill>
                <a:latin typeface="Century Gothic" panose="020B0502020202020204" pitchFamily="34" charset="0"/>
                <a:ea typeface="Century Gothic"/>
                <a:cs typeface="Century Gothic"/>
                <a:sym typeface="Century Gothic"/>
              </a:rPr>
              <a:t>Determine if the following statements are true or false for a </a:t>
            </a:r>
            <a:r>
              <a:rPr lang="en-GB" u="sng">
                <a:solidFill>
                  <a:schemeClr val="dk1"/>
                </a:solidFill>
                <a:latin typeface="Century Gothic" panose="020B0502020202020204" pitchFamily="34" charset="0"/>
                <a:ea typeface="Century Gothic"/>
                <a:cs typeface="Century Gothic"/>
                <a:sym typeface="Century Gothic"/>
              </a:rPr>
              <a:t>Velocity-Time Graph</a:t>
            </a:r>
            <a:r>
              <a:rPr lang="en-GB">
                <a:solidFill>
                  <a:schemeClr val="dk1"/>
                </a:solidFill>
                <a:latin typeface="Century Gothic" panose="020B0502020202020204" pitchFamily="34" charset="0"/>
                <a:ea typeface="Century Gothic"/>
                <a:cs typeface="Century Gothic"/>
                <a:sym typeface="Century Gothic"/>
              </a:rPr>
              <a:t>:</a:t>
            </a:r>
            <a:endParaRPr lang="en-GB">
              <a:latin typeface="Century Gothic" panose="020B0502020202020204" pitchFamily="34" charset="0"/>
            </a:endParaRPr>
          </a:p>
        </p:txBody>
      </p:sp>
      <p:sp>
        <p:nvSpPr>
          <p:cNvPr id="11" name="Google Shape;94;g7947b471f8_0_186">
            <a:extLst>
              <a:ext uri="{FF2B5EF4-FFF2-40B4-BE49-F238E27FC236}">
                <a16:creationId xmlns:a16="http://schemas.microsoft.com/office/drawing/2014/main" id="{F34E94A4-583C-BB46-82DB-6FB7B599D089}"/>
              </a:ext>
            </a:extLst>
          </p:cNvPr>
          <p:cNvSpPr txBox="1"/>
          <p:nvPr/>
        </p:nvSpPr>
        <p:spPr>
          <a:xfrm>
            <a:off x="9231122" y="1371491"/>
            <a:ext cx="911586"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sym typeface="Century Gothic"/>
              </a:rPr>
              <a:t>False</a:t>
            </a:r>
            <a:endParaRPr b="1" dirty="0">
              <a:solidFill>
                <a:schemeClr val="accent1"/>
              </a:solidFill>
              <a:latin typeface="Century Gothic" panose="020B0502020202020204" pitchFamily="34" charset="0"/>
            </a:endParaRPr>
          </a:p>
        </p:txBody>
      </p:sp>
      <p:sp>
        <p:nvSpPr>
          <p:cNvPr id="8" name="Google Shape;94;g7947b471f8_0_186">
            <a:extLst>
              <a:ext uri="{FF2B5EF4-FFF2-40B4-BE49-F238E27FC236}">
                <a16:creationId xmlns:a16="http://schemas.microsoft.com/office/drawing/2014/main" id="{2639ED3D-9930-EA42-BFAD-BC489A66F6CD}"/>
              </a:ext>
            </a:extLst>
          </p:cNvPr>
          <p:cNvSpPr txBox="1"/>
          <p:nvPr/>
        </p:nvSpPr>
        <p:spPr>
          <a:xfrm>
            <a:off x="8548937" y="2063576"/>
            <a:ext cx="896346"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False</a:t>
            </a:r>
            <a:endParaRPr b="1">
              <a:solidFill>
                <a:schemeClr val="accent1"/>
              </a:solidFill>
              <a:latin typeface="Century Gothic" panose="020B0502020202020204" pitchFamily="34" charset="0"/>
            </a:endParaRPr>
          </a:p>
        </p:txBody>
      </p:sp>
      <p:sp>
        <p:nvSpPr>
          <p:cNvPr id="10" name="Google Shape;94;g7947b471f8_0_186">
            <a:extLst>
              <a:ext uri="{FF2B5EF4-FFF2-40B4-BE49-F238E27FC236}">
                <a16:creationId xmlns:a16="http://schemas.microsoft.com/office/drawing/2014/main" id="{0D2D740F-47A4-A342-8DDE-C64CD5C93923}"/>
              </a:ext>
            </a:extLst>
          </p:cNvPr>
          <p:cNvSpPr txBox="1"/>
          <p:nvPr/>
        </p:nvSpPr>
        <p:spPr>
          <a:xfrm>
            <a:off x="9445283" y="2826559"/>
            <a:ext cx="801257"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True</a:t>
            </a:r>
            <a:endParaRPr b="1">
              <a:solidFill>
                <a:schemeClr val="accent1"/>
              </a:solidFill>
              <a:latin typeface="Century Gothic" panose="020B0502020202020204" pitchFamily="34" charset="0"/>
            </a:endParaRPr>
          </a:p>
        </p:txBody>
      </p:sp>
      <p:sp>
        <p:nvSpPr>
          <p:cNvPr id="12" name="Google Shape;94;g7947b471f8_0_186">
            <a:extLst>
              <a:ext uri="{FF2B5EF4-FFF2-40B4-BE49-F238E27FC236}">
                <a16:creationId xmlns:a16="http://schemas.microsoft.com/office/drawing/2014/main" id="{CCD5168E-F9A6-2B49-826D-B7BB02B507C4}"/>
              </a:ext>
            </a:extLst>
          </p:cNvPr>
          <p:cNvSpPr txBox="1"/>
          <p:nvPr/>
        </p:nvSpPr>
        <p:spPr>
          <a:xfrm>
            <a:off x="2272125" y="3940003"/>
            <a:ext cx="896346"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False</a:t>
            </a:r>
            <a:endParaRPr b="1">
              <a:solidFill>
                <a:schemeClr val="accent1"/>
              </a:solidFill>
              <a:latin typeface="Century Gothic" panose="020B0502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0875" y="3336932"/>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831892" y="2922133"/>
            <a:ext cx="6107644" cy="4335960"/>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5400000">
            <a:off x="5615870" y="-808168"/>
            <a:ext cx="7127838"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12323" y="297912"/>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940730" y="1443137"/>
            <a:ext cx="3942679" cy="1384995"/>
          </a:xfrm>
          <a:prstGeom prst="rect">
            <a:avLst/>
          </a:prstGeom>
          <a:noFill/>
          <a:ln>
            <a:noFill/>
          </a:ln>
        </p:spPr>
        <p:txBody>
          <a:bodyPr wrap="square" rtlCol="0">
            <a:spAutoFit/>
          </a:bodyPr>
          <a:lstStyle/>
          <a:p>
            <a:r>
              <a:rPr lang="en-US" sz="2800">
                <a:latin typeface="Century Gothic" panose="020B0502020202020204" pitchFamily="34" charset="0"/>
              </a:rPr>
              <a:t>I think that negative acceleration values are incorrect</a:t>
            </a:r>
          </a:p>
        </p:txBody>
      </p:sp>
      <p:sp>
        <p:nvSpPr>
          <p:cNvPr id="12" name="TextBox 11">
            <a:extLst>
              <a:ext uri="{FF2B5EF4-FFF2-40B4-BE49-F238E27FC236}">
                <a16:creationId xmlns:a16="http://schemas.microsoft.com/office/drawing/2014/main" id="{92723F2B-1D6F-794B-A7C9-40B038C80BC8}"/>
              </a:ext>
            </a:extLst>
          </p:cNvPr>
          <p:cNvSpPr txBox="1"/>
          <p:nvPr/>
        </p:nvSpPr>
        <p:spPr>
          <a:xfrm>
            <a:off x="1040198" y="3936834"/>
            <a:ext cx="3605412" cy="2246769"/>
          </a:xfrm>
          <a:prstGeom prst="rect">
            <a:avLst/>
          </a:prstGeom>
          <a:noFill/>
          <a:ln>
            <a:noFill/>
          </a:ln>
        </p:spPr>
        <p:txBody>
          <a:bodyPr wrap="square" rtlCol="0">
            <a:spAutoFit/>
          </a:bodyPr>
          <a:lstStyle/>
          <a:p>
            <a:r>
              <a:rPr lang="en-US" sz="2800">
                <a:latin typeface="Century Gothic" panose="020B0502020202020204" pitchFamily="34" charset="0"/>
              </a:rPr>
              <a:t>Distance can only be calculated with a separate distance-time graph</a:t>
            </a:r>
          </a:p>
        </p:txBody>
      </p:sp>
      <p:sp>
        <p:nvSpPr>
          <p:cNvPr id="13" name="TextBox 12">
            <a:extLst>
              <a:ext uri="{FF2B5EF4-FFF2-40B4-BE49-F238E27FC236}">
                <a16:creationId xmlns:a16="http://schemas.microsoft.com/office/drawing/2014/main" id="{700C92A6-1F3E-F94C-BDB3-CBE7649ADBAB}"/>
              </a:ext>
            </a:extLst>
          </p:cNvPr>
          <p:cNvSpPr txBox="1"/>
          <p:nvPr/>
        </p:nvSpPr>
        <p:spPr>
          <a:xfrm>
            <a:off x="6010540" y="4152277"/>
            <a:ext cx="3801530" cy="1815882"/>
          </a:xfrm>
          <a:prstGeom prst="rect">
            <a:avLst/>
          </a:prstGeom>
          <a:noFill/>
          <a:ln>
            <a:noFill/>
          </a:ln>
        </p:spPr>
        <p:txBody>
          <a:bodyPr wrap="square" rtlCol="0">
            <a:spAutoFit/>
          </a:bodyPr>
          <a:lstStyle/>
          <a:p>
            <a:r>
              <a:rPr lang="en-US" sz="2800">
                <a:latin typeface="Century Gothic" panose="020B0502020202020204" pitchFamily="34" charset="0"/>
              </a:rPr>
              <a:t>I think that the gradient of a line can indicate the acceleration</a:t>
            </a:r>
          </a:p>
        </p:txBody>
      </p:sp>
      <p:sp>
        <p:nvSpPr>
          <p:cNvPr id="14" name="TextBox 13">
            <a:extLst>
              <a:ext uri="{FF2B5EF4-FFF2-40B4-BE49-F238E27FC236}">
                <a16:creationId xmlns:a16="http://schemas.microsoft.com/office/drawing/2014/main" id="{FDB9E6EF-D5F8-CD4E-89D9-48518E23E7D1}"/>
              </a:ext>
            </a:extLst>
          </p:cNvPr>
          <p:cNvSpPr txBox="1"/>
          <p:nvPr/>
        </p:nvSpPr>
        <p:spPr>
          <a:xfrm>
            <a:off x="7526922" y="617159"/>
            <a:ext cx="3194613" cy="1815882"/>
          </a:xfrm>
          <a:prstGeom prst="rect">
            <a:avLst/>
          </a:prstGeom>
          <a:noFill/>
          <a:ln>
            <a:noFill/>
          </a:ln>
        </p:spPr>
        <p:txBody>
          <a:bodyPr wrap="square" rtlCol="0">
            <a:spAutoFit/>
          </a:bodyPr>
          <a:lstStyle/>
          <a:p>
            <a:r>
              <a:rPr lang="en-US" sz="2800">
                <a:latin typeface="Century Gothic" panose="020B0502020202020204" pitchFamily="34" charset="0"/>
              </a:rPr>
              <a:t>I think that velocity and acceleration are the same</a:t>
            </a:r>
          </a:p>
        </p:txBody>
      </p:sp>
    </p:spTree>
    <p:extLst>
      <p:ext uri="{BB962C8B-B14F-4D97-AF65-F5344CB8AC3E}">
        <p14:creationId xmlns:p14="http://schemas.microsoft.com/office/powerpoint/2010/main" val="10696331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893647"/>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On a distance-time graph what does the gradient show?
On a distance-time graph what does the horizontal line show?
On a distance-time graph a downwards line that reaches the X axis shows... </a:t>
            </a:r>
          </a:p>
          <a:p>
            <a:pPr marL="457200" indent="-457200">
              <a:buAutoNum type="arabicPeriod"/>
            </a:pPr>
            <a:r>
              <a:rPr lang="en-GB" sz="2400" dirty="0">
                <a:latin typeface="Century Gothic" panose="020B0502020202020204" pitchFamily="34" charset="0"/>
              </a:rPr>
              <a:t>On a velocity-time graph what does a positive gradient show?
On a velocity-time graph what does a negative gradient show?
On a velocity-time graph what does a horizontal line show when it is above the y-axis?
On a velocity-time graph a horizontal line at 0 on the y-axis shows...
How do you calculate acceleration on a velocity time graph?
If a gradient on a velocity time graph is calculated to be negative, what does this tell you about the acceleration?
What are the units for acceleration?</a:t>
            </a:r>
          </a:p>
        </p:txBody>
      </p:sp>
    </p:spTree>
    <p:extLst>
      <p:ext uri="{BB962C8B-B14F-4D97-AF65-F5344CB8AC3E}">
        <p14:creationId xmlns:p14="http://schemas.microsoft.com/office/powerpoint/2010/main" val="561067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405970" y="752752"/>
            <a:ext cx="11151446" cy="6370975"/>
          </a:xfrm>
          <a:prstGeom prst="rect">
            <a:avLst/>
          </a:prstGeom>
          <a:noFill/>
        </p:spPr>
        <p:txBody>
          <a:bodyPr wrap="square">
            <a:spAutoFit/>
          </a:bodyPr>
          <a:lstStyle/>
          <a:p>
            <a:pPr marL="457200" indent="-457200">
              <a:buAutoNum type="arabicPeriod"/>
            </a:pPr>
            <a:r>
              <a:rPr lang="en-GB" sz="2400" b="1" dirty="0">
                <a:solidFill>
                  <a:srgbClr val="586EC0"/>
                </a:solidFill>
                <a:latin typeface="Century Gothic" panose="020B0502020202020204" pitchFamily="34" charset="0"/>
              </a:rPr>
              <a:t>The gradient on a distance-time graph shows the velocity.
The horizontal line on a distance-time graph tells you that the object is stationary. Like
A downwards line that reaches the x-axis on distance-time graph shows that the object has returned to its original position.
A positive gradient on a velocity-time graph shows acceleration.</a:t>
            </a:r>
          </a:p>
          <a:p>
            <a:pPr marL="457200" indent="-457200">
              <a:buAutoNum type="arabicPeriod"/>
            </a:pPr>
            <a:r>
              <a:rPr lang="en-GB" sz="2400" b="1" dirty="0">
                <a:solidFill>
                  <a:srgbClr val="586EC0"/>
                </a:solidFill>
                <a:latin typeface="Century Gothic" panose="020B0502020202020204" pitchFamily="34" charset="0"/>
              </a:rPr>
              <a:t>A negative gradient on a velocity-time graph shows deceleration.
A horizontal line that reads a number more than 0 on the y-axis of a velocity-time graph shows constant velocity.
A horizontal line at 0 on the y-axis of a velocity-time graph tells you that the object is stationary.</a:t>
            </a:r>
          </a:p>
          <a:p>
            <a:pPr marL="457200" indent="-457200">
              <a:buAutoNum type="arabicPeriod"/>
            </a:pPr>
            <a:r>
              <a:rPr lang="en-GB" sz="2400" b="1" dirty="0">
                <a:solidFill>
                  <a:srgbClr val="586EC0"/>
                </a:solidFill>
                <a:latin typeface="Century Gothic" panose="020B0502020202020204" pitchFamily="34" charset="0"/>
              </a:rPr>
              <a:t>You can calculate the acceleration on a velocity-time graph by finding the gradient.
If the gradient on a velocity-time graph is negative, then this shows deceleration.
The units for acceleration are m/s</a:t>
            </a:r>
            <a:r>
              <a:rPr lang="en-GB" sz="2400" b="1" baseline="30000" dirty="0">
                <a:solidFill>
                  <a:srgbClr val="586EC0"/>
                </a:solidFill>
                <a:latin typeface="Calibri" panose="020F0502020204030204" pitchFamily="34" charset="0"/>
                <a:cs typeface="Calibri" panose="020F0502020204030204" pitchFamily="34" charset="0"/>
              </a:rPr>
              <a:t>2</a:t>
            </a:r>
            <a:r>
              <a:rPr lang="en-GB" sz="2400" b="1" dirty="0">
                <a:solidFill>
                  <a:srgbClr val="586EC0"/>
                </a:solidFill>
                <a:latin typeface="Century Gothic" panose="020B0502020202020204" pitchFamily="34" charset="0"/>
              </a:rPr>
              <a:t>.</a:t>
            </a:r>
          </a:p>
          <a:p>
            <a:pPr marL="457200" indent="-457200">
              <a:buAutoNum type="arabicPeriod"/>
            </a:pPr>
            <a:endParaRPr lang="en-GB" sz="2400" b="1" dirty="0">
              <a:solidFill>
                <a:schemeClr val="accent2">
                  <a:lumMod val="60000"/>
                  <a:lumOff val="40000"/>
                </a:schemeClr>
              </a:solidFill>
              <a:latin typeface="Century Gothic" panose="020B0502020202020204" pitchFamily="34" charset="0"/>
            </a:endParaRP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179778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76F6998-5E65-2300-F154-25786FECA37B}"/>
              </a:ext>
            </a:extLst>
          </p:cNvPr>
          <p:cNvSpPr>
            <a:spLocks noGrp="1"/>
          </p:cNvSpPr>
          <p:nvPr>
            <p:ph type="title" idx="4294967295"/>
          </p:nvPr>
        </p:nvSpPr>
        <p:spPr>
          <a:xfrm>
            <a:off x="209863" y="0"/>
            <a:ext cx="10620375" cy="720725"/>
          </a:xfrm>
        </p:spPr>
        <p:txBody>
          <a:bodyPr>
            <a:normAutofit/>
          </a:bodyPr>
          <a:lstStyle/>
          <a:p>
            <a:r>
              <a:rPr lang="en-GB" sz="2600" b="1" dirty="0">
                <a:latin typeface="Century Gothic" panose="020B0502020202020204" pitchFamily="34" charset="0"/>
              </a:rPr>
              <a:t>I: Interpreting velocity-time graphs</a:t>
            </a:r>
          </a:p>
        </p:txBody>
      </p:sp>
      <p:graphicFrame>
        <p:nvGraphicFramePr>
          <p:cNvPr id="4" name="Chart 3">
            <a:extLst>
              <a:ext uri="{FF2B5EF4-FFF2-40B4-BE49-F238E27FC236}">
                <a16:creationId xmlns:a16="http://schemas.microsoft.com/office/drawing/2014/main" id="{5293602B-CE39-573B-5308-48833EEC4F66}"/>
              </a:ext>
            </a:extLst>
          </p:cNvPr>
          <p:cNvGraphicFramePr/>
          <p:nvPr>
            <p:extLst>
              <p:ext uri="{D42A27DB-BD31-4B8C-83A1-F6EECF244321}">
                <p14:modId xmlns:p14="http://schemas.microsoft.com/office/powerpoint/2010/main" val="904955613"/>
              </p:ext>
            </p:extLst>
          </p:nvPr>
        </p:nvGraphicFramePr>
        <p:xfrm>
          <a:off x="4238482" y="999045"/>
          <a:ext cx="7213993" cy="5036692"/>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68CB3A-DA9E-8783-C6C8-8DFD35B07FAB}"/>
                  </a:ext>
                </a:extLst>
              </p:cNvPr>
              <p:cNvSpPr txBox="1"/>
              <p:nvPr/>
            </p:nvSpPr>
            <p:spPr>
              <a:xfrm>
                <a:off x="-116380" y="2751945"/>
                <a:ext cx="3872834" cy="8583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sz="2400" b="0" i="0" smtClean="0">
                          <a:solidFill>
                            <a:schemeClr val="accent1"/>
                          </a:solidFill>
                          <a:latin typeface="Cambria Math" panose="02040503050406030204" pitchFamily="18" charset="0"/>
                        </a:rPr>
                        <m:t>Gradient</m:t>
                      </m:r>
                      <m:r>
                        <a:rPr lang="en-GB" sz="2400" b="0" i="0" smtClean="0">
                          <a:solidFill>
                            <a:schemeClr val="accent1"/>
                          </a:solidFill>
                          <a:latin typeface="Cambria Math" panose="02040503050406030204" pitchFamily="18" charset="0"/>
                        </a:rPr>
                        <m:t>= </m:t>
                      </m:r>
                      <m:f>
                        <m:fPr>
                          <m:ctrlPr>
                            <a:rPr lang="en-GB" sz="2400" b="0" i="1" smtClean="0">
                              <a:solidFill>
                                <a:schemeClr val="accent1"/>
                              </a:solidFill>
                              <a:latin typeface="Cambria Math" panose="02040503050406030204" pitchFamily="18" charset="0"/>
                            </a:rPr>
                          </m:ctrlPr>
                        </m:fPr>
                        <m:num>
                          <m:r>
                            <m:rPr>
                              <m:sty m:val="p"/>
                            </m:rPr>
                            <a:rPr lang="en-GB" sz="2400" b="0" i="0" smtClean="0">
                              <a:solidFill>
                                <a:schemeClr val="accent1"/>
                              </a:solidFill>
                              <a:latin typeface="Cambria Math" panose="02040503050406030204" pitchFamily="18" charset="0"/>
                            </a:rPr>
                            <m:t>Change</m:t>
                          </m:r>
                          <m:r>
                            <a:rPr lang="en-GB" sz="2400" b="0" i="0" smtClean="0">
                              <a:solidFill>
                                <a:schemeClr val="accent1"/>
                              </a:solidFill>
                              <a:latin typeface="Cambria Math" panose="02040503050406030204" pitchFamily="18" charset="0"/>
                            </a:rPr>
                            <m:t> </m:t>
                          </m:r>
                          <m:r>
                            <m:rPr>
                              <m:sty m:val="p"/>
                            </m:rPr>
                            <a:rPr lang="en-GB" sz="2400" b="0" i="0" smtClean="0">
                              <a:solidFill>
                                <a:schemeClr val="accent1"/>
                              </a:solidFill>
                              <a:latin typeface="Cambria Math" panose="02040503050406030204" pitchFamily="18" charset="0"/>
                            </a:rPr>
                            <m:t>in</m:t>
                          </m:r>
                          <m:r>
                            <a:rPr lang="en-GB" sz="2400" b="0" i="0" smtClean="0">
                              <a:solidFill>
                                <a:schemeClr val="accent1"/>
                              </a:solidFill>
                              <a:latin typeface="Cambria Math" panose="02040503050406030204" pitchFamily="18" charset="0"/>
                            </a:rPr>
                            <m:t> </m:t>
                          </m:r>
                          <m:r>
                            <m:rPr>
                              <m:sty m:val="p"/>
                            </m:rPr>
                            <a:rPr lang="en-GB" sz="2400" b="0" i="0" smtClean="0">
                              <a:solidFill>
                                <a:schemeClr val="accent1"/>
                              </a:solidFill>
                              <a:latin typeface="Cambria Math" panose="02040503050406030204" pitchFamily="18" charset="0"/>
                            </a:rPr>
                            <m:t>y</m:t>
                          </m:r>
                        </m:num>
                        <m:den>
                          <m:r>
                            <m:rPr>
                              <m:sty m:val="p"/>
                            </m:rPr>
                            <a:rPr lang="en-GB" sz="2400" b="0" i="0" smtClean="0">
                              <a:solidFill>
                                <a:schemeClr val="accent1"/>
                              </a:solidFill>
                              <a:latin typeface="Cambria Math" panose="02040503050406030204" pitchFamily="18" charset="0"/>
                            </a:rPr>
                            <m:t>Change</m:t>
                          </m:r>
                          <m:r>
                            <a:rPr lang="en-GB" sz="2400" b="0" i="0" smtClean="0">
                              <a:solidFill>
                                <a:schemeClr val="accent1"/>
                              </a:solidFill>
                              <a:latin typeface="Cambria Math" panose="02040503050406030204" pitchFamily="18" charset="0"/>
                            </a:rPr>
                            <m:t> </m:t>
                          </m:r>
                          <m:r>
                            <m:rPr>
                              <m:sty m:val="p"/>
                            </m:rPr>
                            <a:rPr lang="en-GB" sz="2400" b="0" i="0" smtClean="0">
                              <a:solidFill>
                                <a:schemeClr val="accent1"/>
                              </a:solidFill>
                              <a:latin typeface="Cambria Math" panose="02040503050406030204" pitchFamily="18" charset="0"/>
                            </a:rPr>
                            <m:t>in</m:t>
                          </m:r>
                          <m:r>
                            <a:rPr lang="en-GB" sz="2400" b="0" i="0" smtClean="0">
                              <a:solidFill>
                                <a:schemeClr val="accent1"/>
                              </a:solidFill>
                              <a:latin typeface="Cambria Math" panose="02040503050406030204" pitchFamily="18" charset="0"/>
                            </a:rPr>
                            <m:t> </m:t>
                          </m:r>
                          <m:r>
                            <m:rPr>
                              <m:sty m:val="p"/>
                            </m:rPr>
                            <a:rPr lang="en-GB" sz="2400" b="0" i="0" smtClean="0">
                              <a:solidFill>
                                <a:schemeClr val="accent1"/>
                              </a:solidFill>
                              <a:latin typeface="Cambria Math" panose="02040503050406030204" pitchFamily="18" charset="0"/>
                            </a:rPr>
                            <m:t>x</m:t>
                          </m:r>
                        </m:den>
                      </m:f>
                    </m:oMath>
                  </m:oMathPara>
                </a14:m>
                <a:endParaRPr lang="en-GB" sz="2400" dirty="0">
                  <a:solidFill>
                    <a:schemeClr val="accent1"/>
                  </a:solidFill>
                  <a:latin typeface="Century Gothic" panose="020B0502020202020204" pitchFamily="34" charset="0"/>
                </a:endParaRPr>
              </a:p>
            </p:txBody>
          </p:sp>
        </mc:Choice>
        <mc:Fallback xmlns="">
          <p:sp>
            <p:nvSpPr>
              <p:cNvPr id="5" name="TextBox 4">
                <a:extLst>
                  <a:ext uri="{FF2B5EF4-FFF2-40B4-BE49-F238E27FC236}">
                    <a16:creationId xmlns:a16="http://schemas.microsoft.com/office/drawing/2014/main" id="{8E68CB3A-DA9E-8783-C6C8-8DFD35B07FAB}"/>
                  </a:ext>
                </a:extLst>
              </p:cNvPr>
              <p:cNvSpPr txBox="1">
                <a:spLocks noRot="1" noChangeAspect="1" noMove="1" noResize="1" noEditPoints="1" noAdjustHandles="1" noChangeArrowheads="1" noChangeShapeType="1" noTextEdit="1"/>
              </p:cNvSpPr>
              <p:nvPr/>
            </p:nvSpPr>
            <p:spPr>
              <a:xfrm>
                <a:off x="-116380" y="2751945"/>
                <a:ext cx="3872834" cy="858377"/>
              </a:xfrm>
              <a:prstGeom prst="rect">
                <a:avLst/>
              </a:prstGeom>
              <a:blipFill>
                <a:blip r:embed="rId4"/>
                <a:stretch>
                  <a:fillRect t="-1449" b="-1014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473E65E-5852-448C-186F-608DF0B7C842}"/>
                  </a:ext>
                </a:extLst>
              </p:cNvPr>
              <p:cNvSpPr txBox="1"/>
              <p:nvPr/>
            </p:nvSpPr>
            <p:spPr>
              <a:xfrm>
                <a:off x="-42573" y="3714717"/>
                <a:ext cx="3192087"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sz="2400" b="0" i="0" smtClean="0">
                          <a:solidFill>
                            <a:schemeClr val="accent1"/>
                          </a:solidFill>
                          <a:latin typeface="Cambria Math" panose="02040503050406030204" pitchFamily="18" charset="0"/>
                        </a:rPr>
                        <m:t>Gradient</m:t>
                      </m:r>
                      <m:r>
                        <a:rPr lang="en-GB" sz="2400" b="0" i="0" smtClean="0">
                          <a:solidFill>
                            <a:schemeClr val="accent1"/>
                          </a:solidFill>
                          <a:latin typeface="Cambria Math" panose="02040503050406030204" pitchFamily="18" charset="0"/>
                        </a:rPr>
                        <m:t>= </m:t>
                      </m:r>
                      <m:f>
                        <m:fPr>
                          <m:ctrlPr>
                            <a:rPr lang="en-GB" sz="2400" b="0" i="1" smtClean="0">
                              <a:solidFill>
                                <a:schemeClr val="accent1"/>
                              </a:solidFill>
                              <a:latin typeface="Cambria Math" panose="02040503050406030204" pitchFamily="18" charset="0"/>
                            </a:rPr>
                          </m:ctrlPr>
                        </m:fPr>
                        <m:num>
                          <m:r>
                            <a:rPr lang="en-GB" sz="2400" b="0" i="0" smtClean="0">
                              <a:solidFill>
                                <a:schemeClr val="accent1"/>
                              </a:solidFill>
                              <a:latin typeface="Cambria Math" panose="02040503050406030204" pitchFamily="18" charset="0"/>
                            </a:rPr>
                            <m:t>1</m:t>
                          </m:r>
                          <m:r>
                            <a:rPr lang="en-GB" sz="2400" b="0" i="0" smtClean="0">
                              <a:solidFill>
                                <a:schemeClr val="accent1"/>
                              </a:solidFill>
                              <a:latin typeface="Cambria Math" panose="02040503050406030204" pitchFamily="18" charset="0"/>
                            </a:rPr>
                            <m:t>5</m:t>
                          </m:r>
                          <m:r>
                            <a:rPr lang="en-GB" sz="2400" b="0" i="0" smtClean="0">
                              <a:solidFill>
                                <a:schemeClr val="accent1"/>
                              </a:solidFill>
                              <a:latin typeface="Cambria Math" panose="02040503050406030204" pitchFamily="18" charset="0"/>
                            </a:rPr>
                            <m:t>−10</m:t>
                          </m:r>
                        </m:num>
                        <m:den>
                          <m:r>
                            <a:rPr lang="en-GB" sz="2400" b="0" i="0" smtClean="0">
                              <a:solidFill>
                                <a:schemeClr val="accent1"/>
                              </a:solidFill>
                              <a:latin typeface="Cambria Math" panose="02040503050406030204" pitchFamily="18" charset="0"/>
                            </a:rPr>
                            <m:t>15−10</m:t>
                          </m:r>
                        </m:den>
                      </m:f>
                    </m:oMath>
                  </m:oMathPara>
                </a14:m>
                <a:endParaRPr lang="en-GB" sz="2400" dirty="0">
                  <a:solidFill>
                    <a:schemeClr val="accent1"/>
                  </a:solidFill>
                  <a:latin typeface="Century Gothic" panose="020B0502020202020204" pitchFamily="34" charset="0"/>
                </a:endParaRPr>
              </a:p>
            </p:txBody>
          </p:sp>
        </mc:Choice>
        <mc:Fallback>
          <p:sp>
            <p:nvSpPr>
              <p:cNvPr id="6" name="TextBox 5">
                <a:extLst>
                  <a:ext uri="{FF2B5EF4-FFF2-40B4-BE49-F238E27FC236}">
                    <a16:creationId xmlns:a16="http://schemas.microsoft.com/office/drawing/2014/main" id="{B473E65E-5852-448C-186F-608DF0B7C842}"/>
                  </a:ext>
                </a:extLst>
              </p:cNvPr>
              <p:cNvSpPr txBox="1">
                <a:spLocks noRot="1" noChangeAspect="1" noMove="1" noResize="1" noEditPoints="1" noAdjustHandles="1" noChangeArrowheads="1" noChangeShapeType="1" noTextEdit="1"/>
              </p:cNvSpPr>
              <p:nvPr/>
            </p:nvSpPr>
            <p:spPr>
              <a:xfrm>
                <a:off x="-42573" y="3714717"/>
                <a:ext cx="3192087" cy="78617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C74B1C2-5334-EA5F-56D5-11FAA7F910C0}"/>
                  </a:ext>
                </a:extLst>
              </p:cNvPr>
              <p:cNvSpPr txBox="1"/>
              <p:nvPr/>
            </p:nvSpPr>
            <p:spPr>
              <a:xfrm>
                <a:off x="-470339" y="4556384"/>
                <a:ext cx="3192087" cy="7861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sz="2400" b="0" i="0" smtClean="0">
                          <a:solidFill>
                            <a:schemeClr val="accent1"/>
                          </a:solidFill>
                          <a:latin typeface="Cambria Math" panose="02040503050406030204" pitchFamily="18" charset="0"/>
                        </a:rPr>
                        <m:t>Gradient</m:t>
                      </m:r>
                      <m:r>
                        <a:rPr lang="en-GB" sz="2400" b="0" i="0" smtClean="0">
                          <a:solidFill>
                            <a:schemeClr val="accent1"/>
                          </a:solidFill>
                          <a:latin typeface="Cambria Math" panose="02040503050406030204" pitchFamily="18" charset="0"/>
                        </a:rPr>
                        <m:t>= </m:t>
                      </m:r>
                      <m:f>
                        <m:fPr>
                          <m:ctrlPr>
                            <a:rPr lang="en-GB" sz="2400" b="0" i="1" smtClean="0">
                              <a:solidFill>
                                <a:schemeClr val="accent1"/>
                              </a:solidFill>
                              <a:latin typeface="Cambria Math" panose="02040503050406030204" pitchFamily="18" charset="0"/>
                            </a:rPr>
                          </m:ctrlPr>
                        </m:fPr>
                        <m:num>
                          <m:r>
                            <a:rPr lang="en-GB" sz="2400" b="0" i="0" smtClean="0">
                              <a:solidFill>
                                <a:schemeClr val="accent1"/>
                              </a:solidFill>
                              <a:latin typeface="Cambria Math" panose="02040503050406030204" pitchFamily="18" charset="0"/>
                            </a:rPr>
                            <m:t>5</m:t>
                          </m:r>
                        </m:num>
                        <m:den>
                          <m:r>
                            <a:rPr lang="en-GB" sz="2400" b="0" i="0" smtClean="0">
                              <a:solidFill>
                                <a:schemeClr val="accent1"/>
                              </a:solidFill>
                              <a:latin typeface="Cambria Math" panose="02040503050406030204" pitchFamily="18" charset="0"/>
                            </a:rPr>
                            <m:t>5</m:t>
                          </m:r>
                        </m:den>
                      </m:f>
                    </m:oMath>
                  </m:oMathPara>
                </a14:m>
                <a:endParaRPr lang="en-GB" sz="2400" dirty="0">
                  <a:solidFill>
                    <a:schemeClr val="accent1"/>
                  </a:solidFill>
                  <a:latin typeface="Century Gothic" panose="020B0502020202020204" pitchFamily="34" charset="0"/>
                </a:endParaRPr>
              </a:p>
            </p:txBody>
          </p:sp>
        </mc:Choice>
        <mc:Fallback>
          <p:sp>
            <p:nvSpPr>
              <p:cNvPr id="7" name="TextBox 6">
                <a:extLst>
                  <a:ext uri="{FF2B5EF4-FFF2-40B4-BE49-F238E27FC236}">
                    <a16:creationId xmlns:a16="http://schemas.microsoft.com/office/drawing/2014/main" id="{FC74B1C2-5334-EA5F-56D5-11FAA7F910C0}"/>
                  </a:ext>
                </a:extLst>
              </p:cNvPr>
              <p:cNvSpPr txBox="1">
                <a:spLocks noRot="1" noChangeAspect="1" noMove="1" noResize="1" noEditPoints="1" noAdjustHandles="1" noChangeArrowheads="1" noChangeShapeType="1" noTextEdit="1"/>
              </p:cNvSpPr>
              <p:nvPr/>
            </p:nvSpPr>
            <p:spPr>
              <a:xfrm>
                <a:off x="-470339" y="4556384"/>
                <a:ext cx="3192087" cy="78617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F76340C-A760-A6BD-9224-35830A5AA547}"/>
                  </a:ext>
                </a:extLst>
              </p:cNvPr>
              <p:cNvSpPr txBox="1"/>
              <p:nvPr/>
            </p:nvSpPr>
            <p:spPr>
              <a:xfrm>
                <a:off x="-470339" y="5287867"/>
                <a:ext cx="319208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sz="2400" b="0" i="0" smtClean="0">
                          <a:solidFill>
                            <a:schemeClr val="accent1"/>
                          </a:solidFill>
                          <a:latin typeface="Cambria Math" panose="02040503050406030204" pitchFamily="18" charset="0"/>
                        </a:rPr>
                        <m:t>Gradient</m:t>
                      </m:r>
                      <m:r>
                        <a:rPr lang="en-GB" sz="2400" b="0" i="0" smtClean="0">
                          <a:solidFill>
                            <a:schemeClr val="accent1"/>
                          </a:solidFill>
                          <a:latin typeface="Cambria Math" panose="02040503050406030204" pitchFamily="18" charset="0"/>
                        </a:rPr>
                        <m:t>=1</m:t>
                      </m:r>
                    </m:oMath>
                  </m:oMathPara>
                </a14:m>
                <a:endParaRPr lang="en-GB" sz="2400" dirty="0">
                  <a:solidFill>
                    <a:schemeClr val="accent1"/>
                  </a:solidFill>
                  <a:latin typeface="Century Gothic" panose="020B0502020202020204" pitchFamily="34" charset="0"/>
                </a:endParaRPr>
              </a:p>
            </p:txBody>
          </p:sp>
        </mc:Choice>
        <mc:Fallback>
          <p:sp>
            <p:nvSpPr>
              <p:cNvPr id="8" name="TextBox 7">
                <a:extLst>
                  <a:ext uri="{FF2B5EF4-FFF2-40B4-BE49-F238E27FC236}">
                    <a16:creationId xmlns:a16="http://schemas.microsoft.com/office/drawing/2014/main" id="{DF76340C-A760-A6BD-9224-35830A5AA547}"/>
                  </a:ext>
                </a:extLst>
              </p:cNvPr>
              <p:cNvSpPr txBox="1">
                <a:spLocks noRot="1" noChangeAspect="1" noMove="1" noResize="1" noEditPoints="1" noAdjustHandles="1" noChangeArrowheads="1" noChangeShapeType="1" noTextEdit="1"/>
              </p:cNvSpPr>
              <p:nvPr/>
            </p:nvSpPr>
            <p:spPr>
              <a:xfrm>
                <a:off x="-470339" y="5287867"/>
                <a:ext cx="3192087" cy="461665"/>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EDDE083-60C0-5E04-254A-119A312110B7}"/>
                  </a:ext>
                </a:extLst>
              </p:cNvPr>
              <p:cNvSpPr txBox="1"/>
              <p:nvPr/>
            </p:nvSpPr>
            <p:spPr>
              <a:xfrm>
                <a:off x="-104931" y="5941613"/>
                <a:ext cx="3756454"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sz="2400" b="0" i="0" u="sng" smtClean="0">
                          <a:solidFill>
                            <a:schemeClr val="accent1"/>
                          </a:solidFill>
                          <a:latin typeface="Cambria Math" panose="02040503050406030204" pitchFamily="18" charset="0"/>
                        </a:rPr>
                        <m:t>Acceleration</m:t>
                      </m:r>
                      <m:r>
                        <a:rPr lang="en-GB" sz="2400" b="0" i="0" u="sng" smtClean="0">
                          <a:solidFill>
                            <a:schemeClr val="accent1"/>
                          </a:solidFill>
                          <a:latin typeface="Cambria Math" panose="02040503050406030204" pitchFamily="18" charset="0"/>
                        </a:rPr>
                        <m:t>=1 </m:t>
                      </m:r>
                      <m:r>
                        <m:rPr>
                          <m:sty m:val="p"/>
                        </m:rPr>
                        <a:rPr lang="en-GB" sz="2400" b="0" i="0" u="sng" smtClean="0">
                          <a:solidFill>
                            <a:schemeClr val="accent1"/>
                          </a:solidFill>
                          <a:latin typeface="Cambria Math" panose="02040503050406030204" pitchFamily="18" charset="0"/>
                        </a:rPr>
                        <m:t>m</m:t>
                      </m:r>
                      <m:r>
                        <a:rPr lang="en-GB" sz="2400" b="0" i="0" u="sng" smtClean="0">
                          <a:solidFill>
                            <a:schemeClr val="accent1"/>
                          </a:solidFill>
                          <a:latin typeface="Cambria Math" panose="02040503050406030204" pitchFamily="18" charset="0"/>
                        </a:rPr>
                        <m:t>/</m:t>
                      </m:r>
                      <m:r>
                        <m:rPr>
                          <m:sty m:val="p"/>
                        </m:rPr>
                        <a:rPr lang="en-GB" sz="2400" b="0" i="0" u="sng" smtClean="0">
                          <a:solidFill>
                            <a:schemeClr val="accent1"/>
                          </a:solidFill>
                          <a:latin typeface="Cambria Math" panose="02040503050406030204" pitchFamily="18" charset="0"/>
                        </a:rPr>
                        <m:t>s</m:t>
                      </m:r>
                      <m:r>
                        <a:rPr lang="en-GB" sz="2400" b="0" i="0" u="sng" baseline="30000" smtClean="0">
                          <a:solidFill>
                            <a:schemeClr val="accent1"/>
                          </a:solidFill>
                          <a:latin typeface="Cambria Math" panose="02040503050406030204" pitchFamily="18" charset="0"/>
                        </a:rPr>
                        <m:t>2</m:t>
                      </m:r>
                    </m:oMath>
                  </m:oMathPara>
                </a14:m>
                <a:endParaRPr lang="en-GB" sz="2400" u="sng" baseline="30000" dirty="0">
                  <a:solidFill>
                    <a:schemeClr val="accent1"/>
                  </a:solidFill>
                  <a:latin typeface="Century Gothic" panose="020B0502020202020204" pitchFamily="34" charset="0"/>
                </a:endParaRPr>
              </a:p>
            </p:txBody>
          </p:sp>
        </mc:Choice>
        <mc:Fallback>
          <p:sp>
            <p:nvSpPr>
              <p:cNvPr id="9" name="TextBox 8">
                <a:extLst>
                  <a:ext uri="{FF2B5EF4-FFF2-40B4-BE49-F238E27FC236}">
                    <a16:creationId xmlns:a16="http://schemas.microsoft.com/office/drawing/2014/main" id="{8EDDE083-60C0-5E04-254A-119A312110B7}"/>
                  </a:ext>
                </a:extLst>
              </p:cNvPr>
              <p:cNvSpPr txBox="1">
                <a:spLocks noRot="1" noChangeAspect="1" noMove="1" noResize="1" noEditPoints="1" noAdjustHandles="1" noChangeArrowheads="1" noChangeShapeType="1" noTextEdit="1"/>
              </p:cNvSpPr>
              <p:nvPr/>
            </p:nvSpPr>
            <p:spPr>
              <a:xfrm>
                <a:off x="-104931" y="5941613"/>
                <a:ext cx="3756454" cy="453137"/>
              </a:xfrm>
              <a:prstGeom prst="rect">
                <a:avLst/>
              </a:prstGeom>
              <a:blipFill>
                <a:blip r:embed="rId8"/>
                <a:stretch>
                  <a:fillRect b="-21622"/>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B57C37E2-40CB-90D9-3AF8-3A64A3E73F40}"/>
              </a:ext>
            </a:extLst>
          </p:cNvPr>
          <p:cNvSpPr txBox="1"/>
          <p:nvPr/>
        </p:nvSpPr>
        <p:spPr>
          <a:xfrm>
            <a:off x="281949" y="871597"/>
            <a:ext cx="3735415" cy="1200329"/>
          </a:xfrm>
          <a:prstGeom prst="rect">
            <a:avLst/>
          </a:prstGeom>
          <a:noFill/>
        </p:spPr>
        <p:txBody>
          <a:bodyPr wrap="square" rtlCol="0">
            <a:spAutoFit/>
          </a:bodyPr>
          <a:lstStyle/>
          <a:p>
            <a:r>
              <a:rPr lang="en-GB" sz="2400" dirty="0">
                <a:latin typeface="Century Gothic" panose="020B0502020202020204" pitchFamily="34" charset="0"/>
              </a:rPr>
              <a:t>Calculate the acceleration between 10 and 15 seconds.</a:t>
            </a:r>
          </a:p>
        </p:txBody>
      </p:sp>
    </p:spTree>
    <p:extLst>
      <p:ext uri="{BB962C8B-B14F-4D97-AF65-F5344CB8AC3E}">
        <p14:creationId xmlns:p14="http://schemas.microsoft.com/office/powerpoint/2010/main" val="614799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293602B-CE39-573B-5308-48833EEC4F66}"/>
              </a:ext>
            </a:extLst>
          </p:cNvPr>
          <p:cNvGraphicFramePr/>
          <p:nvPr>
            <p:extLst>
              <p:ext uri="{D42A27DB-BD31-4B8C-83A1-F6EECF244321}">
                <p14:modId xmlns:p14="http://schemas.microsoft.com/office/powerpoint/2010/main" val="2153519179"/>
              </p:ext>
            </p:extLst>
          </p:nvPr>
        </p:nvGraphicFramePr>
        <p:xfrm>
          <a:off x="4238482" y="999045"/>
          <a:ext cx="7213993" cy="5036692"/>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68CB3A-DA9E-8783-C6C8-8DFD35B07FAB}"/>
                  </a:ext>
                </a:extLst>
              </p:cNvPr>
              <p:cNvSpPr txBox="1"/>
              <p:nvPr/>
            </p:nvSpPr>
            <p:spPr>
              <a:xfrm>
                <a:off x="170766" y="1660321"/>
                <a:ext cx="462608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sz="2400" b="0" i="0" smtClean="0">
                          <a:solidFill>
                            <a:schemeClr val="accent1"/>
                          </a:solidFill>
                          <a:latin typeface="Cambria Math" panose="02040503050406030204" pitchFamily="18" charset="0"/>
                        </a:rPr>
                        <m:t>Distance</m:t>
                      </m:r>
                      <m:r>
                        <a:rPr lang="en-GB" sz="2400" b="0" i="0" smtClean="0">
                          <a:solidFill>
                            <a:schemeClr val="accent1"/>
                          </a:solidFill>
                          <a:latin typeface="Cambria Math" panose="02040503050406030204" pitchFamily="18" charset="0"/>
                        </a:rPr>
                        <m:t>=</m:t>
                      </m:r>
                      <m:r>
                        <m:rPr>
                          <m:sty m:val="p"/>
                        </m:rPr>
                        <a:rPr lang="en-GB" sz="2400" b="0" i="0" smtClean="0">
                          <a:solidFill>
                            <a:schemeClr val="accent1"/>
                          </a:solidFill>
                          <a:latin typeface="Cambria Math" panose="02040503050406030204" pitchFamily="18" charset="0"/>
                        </a:rPr>
                        <m:t>area</m:t>
                      </m:r>
                      <m:r>
                        <a:rPr lang="en-GB" sz="2400" b="0" i="0" smtClean="0">
                          <a:solidFill>
                            <a:schemeClr val="accent1"/>
                          </a:solidFill>
                          <a:latin typeface="Cambria Math" panose="02040503050406030204" pitchFamily="18" charset="0"/>
                        </a:rPr>
                        <m:t> </m:t>
                      </m:r>
                      <m:r>
                        <m:rPr>
                          <m:sty m:val="p"/>
                        </m:rPr>
                        <a:rPr lang="en-GB" sz="2400" b="0" i="0" smtClean="0">
                          <a:solidFill>
                            <a:schemeClr val="accent1"/>
                          </a:solidFill>
                          <a:latin typeface="Cambria Math" panose="02040503050406030204" pitchFamily="18" charset="0"/>
                        </a:rPr>
                        <m:t>under</m:t>
                      </m:r>
                      <m:r>
                        <a:rPr lang="en-GB" sz="2400" b="0" i="0" smtClean="0">
                          <a:solidFill>
                            <a:schemeClr val="accent1"/>
                          </a:solidFill>
                          <a:latin typeface="Cambria Math" panose="02040503050406030204" pitchFamily="18" charset="0"/>
                        </a:rPr>
                        <m:t> </m:t>
                      </m:r>
                      <m:r>
                        <m:rPr>
                          <m:sty m:val="p"/>
                        </m:rPr>
                        <a:rPr lang="en-GB" sz="2400" b="0" i="0" smtClean="0">
                          <a:solidFill>
                            <a:schemeClr val="accent1"/>
                          </a:solidFill>
                          <a:latin typeface="Cambria Math" panose="02040503050406030204" pitchFamily="18" charset="0"/>
                        </a:rPr>
                        <m:t>the</m:t>
                      </m:r>
                      <m:r>
                        <a:rPr lang="en-GB" sz="2400" b="0" i="0" smtClean="0">
                          <a:solidFill>
                            <a:schemeClr val="accent1"/>
                          </a:solidFill>
                          <a:latin typeface="Cambria Math" panose="02040503050406030204" pitchFamily="18" charset="0"/>
                        </a:rPr>
                        <m:t> </m:t>
                      </m:r>
                      <m:r>
                        <m:rPr>
                          <m:sty m:val="p"/>
                        </m:rPr>
                        <a:rPr lang="en-GB" sz="2400" b="0" i="0" smtClean="0">
                          <a:solidFill>
                            <a:schemeClr val="accent1"/>
                          </a:solidFill>
                          <a:latin typeface="Cambria Math" panose="02040503050406030204" pitchFamily="18" charset="0"/>
                        </a:rPr>
                        <m:t>graph</m:t>
                      </m:r>
                    </m:oMath>
                  </m:oMathPara>
                </a14:m>
                <a:endParaRPr lang="en-GB" sz="2400" dirty="0">
                  <a:solidFill>
                    <a:schemeClr val="accent1"/>
                  </a:solidFill>
                  <a:latin typeface="Century Gothic" panose="020B0502020202020204" pitchFamily="34" charset="0"/>
                </a:endParaRPr>
              </a:p>
            </p:txBody>
          </p:sp>
        </mc:Choice>
        <mc:Fallback xmlns="">
          <p:sp>
            <p:nvSpPr>
              <p:cNvPr id="5" name="TextBox 4">
                <a:extLst>
                  <a:ext uri="{FF2B5EF4-FFF2-40B4-BE49-F238E27FC236}">
                    <a16:creationId xmlns:a16="http://schemas.microsoft.com/office/drawing/2014/main" id="{8E68CB3A-DA9E-8783-C6C8-8DFD35B07FAB}"/>
                  </a:ext>
                </a:extLst>
              </p:cNvPr>
              <p:cNvSpPr txBox="1">
                <a:spLocks noRot="1" noChangeAspect="1" noMove="1" noResize="1" noEditPoints="1" noAdjustHandles="1" noChangeArrowheads="1" noChangeShapeType="1" noTextEdit="1"/>
              </p:cNvSpPr>
              <p:nvPr/>
            </p:nvSpPr>
            <p:spPr>
              <a:xfrm>
                <a:off x="170766" y="1660321"/>
                <a:ext cx="4626087" cy="461665"/>
              </a:xfrm>
              <a:prstGeom prst="rect">
                <a:avLst/>
              </a:prstGeom>
              <a:blipFill>
                <a:blip r:embed="rId4"/>
                <a:stretch>
                  <a:fillRect b="-184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73E65E-5852-448C-186F-608DF0B7C842}"/>
                  </a:ext>
                </a:extLst>
              </p:cNvPr>
              <p:cNvSpPr txBox="1"/>
              <p:nvPr/>
            </p:nvSpPr>
            <p:spPr>
              <a:xfrm>
                <a:off x="161119" y="2172857"/>
                <a:ext cx="319208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sz="2400" b="0" i="0" smtClean="0">
                          <a:solidFill>
                            <a:schemeClr val="accent1"/>
                          </a:solidFill>
                          <a:latin typeface="Cambria Math" panose="02040503050406030204" pitchFamily="18" charset="0"/>
                        </a:rPr>
                        <m:t>Distance</m:t>
                      </m:r>
                      <m:r>
                        <a:rPr lang="en-GB" sz="2400" b="0" i="0" smtClean="0">
                          <a:solidFill>
                            <a:schemeClr val="accent1"/>
                          </a:solidFill>
                          <a:latin typeface="Cambria Math" panose="02040503050406030204" pitchFamily="18" charset="0"/>
                        </a:rPr>
                        <m:t>=</m:t>
                      </m:r>
                      <m:r>
                        <m:rPr>
                          <m:sty m:val="p"/>
                        </m:rPr>
                        <a:rPr lang="en-GB" sz="2400" b="0" i="0" smtClean="0">
                          <a:solidFill>
                            <a:schemeClr val="accent1"/>
                          </a:solidFill>
                          <a:latin typeface="Cambria Math" panose="02040503050406030204" pitchFamily="18" charset="0"/>
                        </a:rPr>
                        <m:t>A</m:t>
                      </m:r>
                      <m:r>
                        <a:rPr lang="en-GB" sz="2400" b="0" i="0" smtClean="0">
                          <a:solidFill>
                            <a:schemeClr val="accent1"/>
                          </a:solidFill>
                          <a:latin typeface="Cambria Math" panose="02040503050406030204" pitchFamily="18" charset="0"/>
                        </a:rPr>
                        <m:t>+</m:t>
                      </m:r>
                      <m:r>
                        <m:rPr>
                          <m:sty m:val="p"/>
                        </m:rPr>
                        <a:rPr lang="en-GB" sz="2400" b="0" i="0" smtClean="0">
                          <a:solidFill>
                            <a:schemeClr val="accent1"/>
                          </a:solidFill>
                          <a:latin typeface="Cambria Math" panose="02040503050406030204" pitchFamily="18" charset="0"/>
                        </a:rPr>
                        <m:t>B</m:t>
                      </m:r>
                      <m:r>
                        <a:rPr lang="en-GB" sz="2400" b="0" i="0" smtClean="0">
                          <a:solidFill>
                            <a:schemeClr val="accent1"/>
                          </a:solidFill>
                          <a:latin typeface="Cambria Math" panose="02040503050406030204" pitchFamily="18" charset="0"/>
                        </a:rPr>
                        <m:t>+</m:t>
                      </m:r>
                      <m:r>
                        <m:rPr>
                          <m:sty m:val="p"/>
                        </m:rPr>
                        <a:rPr lang="en-GB" sz="2400" b="0" i="0" smtClean="0">
                          <a:solidFill>
                            <a:schemeClr val="accent1"/>
                          </a:solidFill>
                          <a:latin typeface="Cambria Math" panose="02040503050406030204" pitchFamily="18" charset="0"/>
                        </a:rPr>
                        <m:t>C</m:t>
                      </m:r>
                    </m:oMath>
                  </m:oMathPara>
                </a14:m>
                <a:endParaRPr lang="en-GB" sz="2400" dirty="0">
                  <a:solidFill>
                    <a:schemeClr val="accent1"/>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B473E65E-5852-448C-186F-608DF0B7C842}"/>
                  </a:ext>
                </a:extLst>
              </p:cNvPr>
              <p:cNvSpPr txBox="1">
                <a:spLocks noRot="1" noChangeAspect="1" noMove="1" noResize="1" noEditPoints="1" noAdjustHandles="1" noChangeArrowheads="1" noChangeShapeType="1" noTextEdit="1"/>
              </p:cNvSpPr>
              <p:nvPr/>
            </p:nvSpPr>
            <p:spPr>
              <a:xfrm>
                <a:off x="161119" y="2172857"/>
                <a:ext cx="3192087" cy="461665"/>
              </a:xfrm>
              <a:prstGeom prst="rect">
                <a:avLst/>
              </a:prstGeom>
              <a:blipFill>
                <a:blip r:embed="rId5"/>
                <a:stretch>
                  <a:fillRect/>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B57C37E2-40CB-90D9-3AF8-3A64A3E73F40}"/>
              </a:ext>
            </a:extLst>
          </p:cNvPr>
          <p:cNvSpPr txBox="1"/>
          <p:nvPr/>
        </p:nvSpPr>
        <p:spPr>
          <a:xfrm>
            <a:off x="251969" y="751675"/>
            <a:ext cx="6388674" cy="830997"/>
          </a:xfrm>
          <a:prstGeom prst="rect">
            <a:avLst/>
          </a:prstGeom>
          <a:noFill/>
        </p:spPr>
        <p:txBody>
          <a:bodyPr wrap="square" rtlCol="0">
            <a:spAutoFit/>
          </a:bodyPr>
          <a:lstStyle/>
          <a:p>
            <a:r>
              <a:rPr lang="en-GB" sz="2400" dirty="0">
                <a:latin typeface="Century Gothic" panose="020B0502020202020204" pitchFamily="34" charset="0"/>
              </a:rPr>
              <a:t>Calculate the distance travelled by this object.</a:t>
            </a:r>
          </a:p>
        </p:txBody>
      </p:sp>
      <p:sp>
        <p:nvSpPr>
          <p:cNvPr id="14" name="Rectangle 13">
            <a:extLst>
              <a:ext uri="{FF2B5EF4-FFF2-40B4-BE49-F238E27FC236}">
                <a16:creationId xmlns:a16="http://schemas.microsoft.com/office/drawing/2014/main" id="{CD07A521-4018-BFCD-D44A-D828CBBB9495}"/>
              </a:ext>
            </a:extLst>
          </p:cNvPr>
          <p:cNvSpPr/>
          <p:nvPr/>
        </p:nvSpPr>
        <p:spPr>
          <a:xfrm>
            <a:off x="4942702" y="3911825"/>
            <a:ext cx="4720282" cy="143073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GB" dirty="0">
                <a:latin typeface="Century Gothic" panose="020B0502020202020204" pitchFamily="34" charset="0"/>
              </a:rPr>
              <a:t>A</a:t>
            </a:r>
          </a:p>
        </p:txBody>
      </p:sp>
      <p:sp>
        <p:nvSpPr>
          <p:cNvPr id="2" name="Right Triangle 1">
            <a:extLst>
              <a:ext uri="{FF2B5EF4-FFF2-40B4-BE49-F238E27FC236}">
                <a16:creationId xmlns:a16="http://schemas.microsoft.com/office/drawing/2014/main" id="{8B6D2EE9-CC70-9FD5-9557-C6AB568346BB}"/>
              </a:ext>
            </a:extLst>
          </p:cNvPr>
          <p:cNvSpPr/>
          <p:nvPr/>
        </p:nvSpPr>
        <p:spPr>
          <a:xfrm>
            <a:off x="9662984" y="1742303"/>
            <a:ext cx="1569308" cy="3600258"/>
          </a:xfrm>
          <a:prstGeom prst="r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Century Gothic" panose="020B0502020202020204" pitchFamily="34" charset="0"/>
              </a:rPr>
              <a:t>c</a:t>
            </a:r>
          </a:p>
        </p:txBody>
      </p:sp>
      <p:sp>
        <p:nvSpPr>
          <p:cNvPr id="11" name="Right Triangle 10">
            <a:extLst>
              <a:ext uri="{FF2B5EF4-FFF2-40B4-BE49-F238E27FC236}">
                <a16:creationId xmlns:a16="http://schemas.microsoft.com/office/drawing/2014/main" id="{C26AE06A-3CA9-CFC7-BD62-E3A7F9E2B751}"/>
              </a:ext>
            </a:extLst>
          </p:cNvPr>
          <p:cNvSpPr/>
          <p:nvPr/>
        </p:nvSpPr>
        <p:spPr>
          <a:xfrm rot="16200000">
            <a:off x="7052601" y="1301440"/>
            <a:ext cx="2131581" cy="3089187"/>
          </a:xfrm>
          <a:prstGeom prst="rtTriangle">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Century Gothic" panose="020B0502020202020204" pitchFamily="34" charset="0"/>
              </a:rPr>
              <a:t>B</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F1EC086-8F05-26F1-2E57-1ED53CC27805}"/>
                  </a:ext>
                </a:extLst>
              </p:cNvPr>
              <p:cNvSpPr txBox="1"/>
              <p:nvPr/>
            </p:nvSpPr>
            <p:spPr>
              <a:xfrm>
                <a:off x="44970" y="2743012"/>
                <a:ext cx="3903609" cy="118327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sz="2400" b="0" i="0" smtClean="0">
                          <a:solidFill>
                            <a:schemeClr val="accent1"/>
                          </a:solidFill>
                          <a:latin typeface="Cambria Math" panose="02040503050406030204" pitchFamily="18" charset="0"/>
                        </a:rPr>
                        <m:t>Distance</m:t>
                      </m:r>
                      <m:r>
                        <a:rPr lang="en-GB" sz="2400" b="0" i="0" smtClean="0">
                          <a:solidFill>
                            <a:schemeClr val="accent1"/>
                          </a:solidFill>
                          <a:latin typeface="Cambria Math" panose="02040503050406030204" pitchFamily="18" charset="0"/>
                        </a:rPr>
                        <m:t>=</m:t>
                      </m:r>
                      <m:d>
                        <m:dPr>
                          <m:ctrlPr>
                            <a:rPr lang="en-GB" sz="2400" b="0" i="1" smtClean="0">
                              <a:solidFill>
                                <a:schemeClr val="accent1"/>
                              </a:solidFill>
                              <a:latin typeface="Cambria Math" panose="02040503050406030204" pitchFamily="18" charset="0"/>
                            </a:rPr>
                          </m:ctrlPr>
                        </m:dPr>
                        <m:e>
                          <m:r>
                            <a:rPr lang="en-GB" sz="2400" b="0" i="0" smtClean="0">
                              <a:solidFill>
                                <a:schemeClr val="accent1"/>
                              </a:solidFill>
                              <a:latin typeface="Cambria Math" panose="02040503050406030204" pitchFamily="18" charset="0"/>
                            </a:rPr>
                            <m:t>6</m:t>
                          </m:r>
                          <m:r>
                            <a:rPr lang="en-GB" sz="2400" b="0" i="1" smtClean="0">
                              <a:solidFill>
                                <a:schemeClr val="accent1"/>
                              </a:solidFill>
                              <a:latin typeface="Cambria Math" panose="02040503050406030204" pitchFamily="18" charset="0"/>
                              <a:ea typeface="Cambria Math" panose="02040503050406030204" pitchFamily="18" charset="0"/>
                            </a:rPr>
                            <m:t>×</m:t>
                          </m:r>
                          <m:r>
                            <a:rPr lang="en-GB" sz="2400" b="0" i="0" smtClean="0">
                              <a:solidFill>
                                <a:schemeClr val="accent1"/>
                              </a:solidFill>
                              <a:latin typeface="Cambria Math" panose="02040503050406030204" pitchFamily="18" charset="0"/>
                            </a:rPr>
                            <m:t>15</m:t>
                          </m:r>
                        </m:e>
                      </m:d>
                      <m:r>
                        <a:rPr lang="en-GB" sz="2400" b="0" i="0" smtClean="0">
                          <a:solidFill>
                            <a:schemeClr val="accent1"/>
                          </a:solidFill>
                          <a:latin typeface="Cambria Math" panose="02040503050406030204" pitchFamily="18" charset="0"/>
                        </a:rPr>
                        <m:t>+</m:t>
                      </m:r>
                      <m:d>
                        <m:dPr>
                          <m:ctrlPr>
                            <a:rPr lang="en-GB" sz="2400" b="0" i="1" smtClean="0">
                              <a:solidFill>
                                <a:schemeClr val="accent1"/>
                              </a:solidFill>
                              <a:latin typeface="Cambria Math" panose="02040503050406030204" pitchFamily="18" charset="0"/>
                            </a:rPr>
                          </m:ctrlPr>
                        </m:dPr>
                        <m:e>
                          <m:r>
                            <a:rPr lang="en-GB" sz="2400" b="0" i="0" smtClean="0">
                              <a:solidFill>
                                <a:schemeClr val="accent1"/>
                              </a:solidFill>
                              <a:latin typeface="Cambria Math" panose="02040503050406030204" pitchFamily="18" charset="0"/>
                            </a:rPr>
                            <m:t>0.5</m:t>
                          </m:r>
                          <m:r>
                            <a:rPr lang="en-GB" sz="2400" b="0" i="1" smtClean="0">
                              <a:solidFill>
                                <a:schemeClr val="accent1"/>
                              </a:solidFill>
                              <a:latin typeface="Cambria Math" panose="02040503050406030204" pitchFamily="18" charset="0"/>
                              <a:ea typeface="Cambria Math" panose="02040503050406030204" pitchFamily="18" charset="0"/>
                            </a:rPr>
                            <m:t>×</m:t>
                          </m:r>
                          <m:r>
                            <a:rPr lang="en-GB" sz="2400" b="0" i="0" smtClean="0">
                              <a:solidFill>
                                <a:schemeClr val="accent1"/>
                              </a:solidFill>
                              <a:latin typeface="Cambria Math" panose="02040503050406030204" pitchFamily="18" charset="0"/>
                            </a:rPr>
                            <m:t>9</m:t>
                          </m:r>
                          <m:r>
                            <a:rPr lang="en-GB" sz="2400" b="0" i="1" smtClean="0">
                              <a:solidFill>
                                <a:schemeClr val="accent1"/>
                              </a:solidFill>
                              <a:latin typeface="Cambria Math" panose="02040503050406030204" pitchFamily="18" charset="0"/>
                              <a:ea typeface="Cambria Math" panose="02040503050406030204" pitchFamily="18" charset="0"/>
                            </a:rPr>
                            <m:t>×</m:t>
                          </m:r>
                          <m:r>
                            <a:rPr lang="en-GB" sz="2400" b="0" i="0" smtClean="0">
                              <a:solidFill>
                                <a:schemeClr val="accent1"/>
                              </a:solidFill>
                              <a:latin typeface="Cambria Math" panose="02040503050406030204" pitchFamily="18" charset="0"/>
                            </a:rPr>
                            <m:t>10</m:t>
                          </m:r>
                        </m:e>
                      </m:d>
                      <m:r>
                        <a:rPr lang="en-GB" sz="2400" b="0" i="0" smtClean="0">
                          <a:solidFill>
                            <a:schemeClr val="accent1"/>
                          </a:solidFill>
                          <a:latin typeface="Cambria Math" panose="02040503050406030204" pitchFamily="18" charset="0"/>
                        </a:rPr>
                        <m:t>+(0.5</m:t>
                      </m:r>
                      <m:r>
                        <a:rPr lang="en-GB" sz="2400" b="0" i="1" smtClean="0">
                          <a:solidFill>
                            <a:schemeClr val="accent1"/>
                          </a:solidFill>
                          <a:latin typeface="Cambria Math" panose="02040503050406030204" pitchFamily="18" charset="0"/>
                          <a:ea typeface="Cambria Math" panose="02040503050406030204" pitchFamily="18" charset="0"/>
                        </a:rPr>
                        <m:t>×</m:t>
                      </m:r>
                      <m:r>
                        <a:rPr lang="en-GB" sz="2400" b="0" i="0" smtClean="0">
                          <a:solidFill>
                            <a:schemeClr val="accent1"/>
                          </a:solidFill>
                          <a:latin typeface="Cambria Math" panose="02040503050406030204" pitchFamily="18" charset="0"/>
                        </a:rPr>
                        <m:t>15</m:t>
                      </m:r>
                      <m:r>
                        <a:rPr lang="en-GB" sz="2400" b="0" i="1" smtClean="0">
                          <a:solidFill>
                            <a:schemeClr val="accent1"/>
                          </a:solidFill>
                          <a:latin typeface="Cambria Math" panose="02040503050406030204" pitchFamily="18" charset="0"/>
                          <a:ea typeface="Cambria Math" panose="02040503050406030204" pitchFamily="18" charset="0"/>
                        </a:rPr>
                        <m:t>×</m:t>
                      </m:r>
                      <m:r>
                        <a:rPr lang="en-GB" sz="2400" b="0" i="0" smtClean="0">
                          <a:solidFill>
                            <a:schemeClr val="accent1"/>
                          </a:solidFill>
                          <a:latin typeface="Cambria Math" panose="02040503050406030204" pitchFamily="18" charset="0"/>
                        </a:rPr>
                        <m:t>5)</m:t>
                      </m:r>
                    </m:oMath>
                  </m:oMathPara>
                </a14:m>
                <a:endParaRPr lang="en-GB" sz="2400" dirty="0">
                  <a:solidFill>
                    <a:schemeClr val="accent1"/>
                  </a:solidFill>
                  <a:latin typeface="Century Gothic" panose="020B0502020202020204" pitchFamily="34" charset="0"/>
                </a:endParaRPr>
              </a:p>
            </p:txBody>
          </p:sp>
        </mc:Choice>
        <mc:Fallback xmlns="">
          <p:sp>
            <p:nvSpPr>
              <p:cNvPr id="12" name="TextBox 11">
                <a:extLst>
                  <a:ext uri="{FF2B5EF4-FFF2-40B4-BE49-F238E27FC236}">
                    <a16:creationId xmlns:a16="http://schemas.microsoft.com/office/drawing/2014/main" id="{EF1EC086-8F05-26F1-2E57-1ED53CC27805}"/>
                  </a:ext>
                </a:extLst>
              </p:cNvPr>
              <p:cNvSpPr txBox="1">
                <a:spLocks noRot="1" noChangeAspect="1" noMove="1" noResize="1" noEditPoints="1" noAdjustHandles="1" noChangeArrowheads="1" noChangeShapeType="1" noTextEdit="1"/>
              </p:cNvSpPr>
              <p:nvPr/>
            </p:nvSpPr>
            <p:spPr>
              <a:xfrm>
                <a:off x="44970" y="2743012"/>
                <a:ext cx="3903609" cy="1183273"/>
              </a:xfrm>
              <a:prstGeom prst="rect">
                <a:avLst/>
              </a:prstGeom>
              <a:blipFill>
                <a:blip r:embed="rId6"/>
                <a:stretch>
                  <a:fillRect b="-63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B0CA127-4CFD-348D-E958-0A8E9BBD1DB9}"/>
                  </a:ext>
                </a:extLst>
              </p:cNvPr>
              <p:cNvSpPr txBox="1"/>
              <p:nvPr/>
            </p:nvSpPr>
            <p:spPr>
              <a:xfrm>
                <a:off x="162376" y="4823140"/>
                <a:ext cx="3192087"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sz="2400" b="0" i="0" smtClean="0">
                          <a:solidFill>
                            <a:schemeClr val="accent1"/>
                          </a:solidFill>
                          <a:latin typeface="Cambria Math" panose="02040503050406030204" pitchFamily="18" charset="0"/>
                        </a:rPr>
                        <m:t>Distance</m:t>
                      </m:r>
                      <m:r>
                        <a:rPr lang="en-GB" sz="2400" b="0" i="0" smtClean="0">
                          <a:solidFill>
                            <a:schemeClr val="accent1"/>
                          </a:solidFill>
                          <a:latin typeface="Cambria Math" panose="02040503050406030204" pitchFamily="18" charset="0"/>
                        </a:rPr>
                        <m:t>=172.5 </m:t>
                      </m:r>
                      <m:r>
                        <m:rPr>
                          <m:sty m:val="p"/>
                        </m:rPr>
                        <a:rPr lang="en-GB" sz="2400" b="0" i="0" smtClean="0">
                          <a:solidFill>
                            <a:schemeClr val="accent1"/>
                          </a:solidFill>
                          <a:latin typeface="Cambria Math" panose="02040503050406030204" pitchFamily="18" charset="0"/>
                        </a:rPr>
                        <m:t>m</m:t>
                      </m:r>
                      <m:r>
                        <a:rPr lang="en-GB" sz="2400" b="0" i="0" baseline="30000" smtClean="0">
                          <a:solidFill>
                            <a:schemeClr val="accent1"/>
                          </a:solidFill>
                          <a:latin typeface="Cambria Math" panose="02040503050406030204" pitchFamily="18" charset="0"/>
                        </a:rPr>
                        <m:t>2</m:t>
                      </m:r>
                    </m:oMath>
                  </m:oMathPara>
                </a14:m>
                <a:endParaRPr lang="en-GB" sz="2400" baseline="30000" dirty="0">
                  <a:solidFill>
                    <a:schemeClr val="accent1"/>
                  </a:solidFill>
                  <a:latin typeface="Century Gothic" panose="020B0502020202020204" pitchFamily="34" charset="0"/>
                </a:endParaRPr>
              </a:p>
            </p:txBody>
          </p:sp>
        </mc:Choice>
        <mc:Fallback xmlns="">
          <p:sp>
            <p:nvSpPr>
              <p:cNvPr id="16" name="TextBox 15">
                <a:extLst>
                  <a:ext uri="{FF2B5EF4-FFF2-40B4-BE49-F238E27FC236}">
                    <a16:creationId xmlns:a16="http://schemas.microsoft.com/office/drawing/2014/main" id="{BB0CA127-4CFD-348D-E958-0A8E9BBD1DB9}"/>
                  </a:ext>
                </a:extLst>
              </p:cNvPr>
              <p:cNvSpPr txBox="1">
                <a:spLocks noRot="1" noChangeAspect="1" noMove="1" noResize="1" noEditPoints="1" noAdjustHandles="1" noChangeArrowheads="1" noChangeShapeType="1" noTextEdit="1"/>
              </p:cNvSpPr>
              <p:nvPr/>
            </p:nvSpPr>
            <p:spPr>
              <a:xfrm>
                <a:off x="162376" y="4823140"/>
                <a:ext cx="3192087" cy="461665"/>
              </a:xfrm>
              <a:prstGeom prst="rect">
                <a:avLst/>
              </a:prstGeom>
              <a:blipFill>
                <a:blip r:embed="rId7"/>
                <a:stretch>
                  <a:fillRect b="-184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D061BA2-F1C9-BB24-0618-08B1A8715F6A}"/>
                  </a:ext>
                </a:extLst>
              </p:cNvPr>
              <p:cNvSpPr txBox="1"/>
              <p:nvPr/>
            </p:nvSpPr>
            <p:spPr>
              <a:xfrm>
                <a:off x="158725" y="4048358"/>
                <a:ext cx="399681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sz="2400" b="0" i="0" smtClean="0">
                          <a:solidFill>
                            <a:schemeClr val="accent1"/>
                          </a:solidFill>
                          <a:latin typeface="Cambria Math" panose="02040503050406030204" pitchFamily="18" charset="0"/>
                        </a:rPr>
                        <m:t>Distance</m:t>
                      </m:r>
                      <m:r>
                        <a:rPr lang="en-GB" sz="2400" b="0" i="0" smtClean="0">
                          <a:solidFill>
                            <a:schemeClr val="accent1"/>
                          </a:solidFill>
                          <a:latin typeface="Cambria Math" panose="02040503050406030204" pitchFamily="18" charset="0"/>
                        </a:rPr>
                        <m:t>=90+45+37.5</m:t>
                      </m:r>
                    </m:oMath>
                  </m:oMathPara>
                </a14:m>
                <a:endParaRPr lang="en-GB" sz="2400" dirty="0">
                  <a:solidFill>
                    <a:schemeClr val="accent1"/>
                  </a:solidFill>
                  <a:latin typeface="Century Gothic" panose="020B0502020202020204" pitchFamily="34" charset="0"/>
                </a:endParaRPr>
              </a:p>
            </p:txBody>
          </p:sp>
        </mc:Choice>
        <mc:Fallback xmlns="">
          <p:sp>
            <p:nvSpPr>
              <p:cNvPr id="17" name="TextBox 16">
                <a:extLst>
                  <a:ext uri="{FF2B5EF4-FFF2-40B4-BE49-F238E27FC236}">
                    <a16:creationId xmlns:a16="http://schemas.microsoft.com/office/drawing/2014/main" id="{6D061BA2-F1C9-BB24-0618-08B1A8715F6A}"/>
                  </a:ext>
                </a:extLst>
              </p:cNvPr>
              <p:cNvSpPr txBox="1">
                <a:spLocks noRot="1" noChangeAspect="1" noMove="1" noResize="1" noEditPoints="1" noAdjustHandles="1" noChangeArrowheads="1" noChangeShapeType="1" noTextEdit="1"/>
              </p:cNvSpPr>
              <p:nvPr/>
            </p:nvSpPr>
            <p:spPr>
              <a:xfrm>
                <a:off x="158725" y="4048358"/>
                <a:ext cx="3996818" cy="461665"/>
              </a:xfrm>
              <a:prstGeom prst="rect">
                <a:avLst/>
              </a:prstGeom>
              <a:blipFill>
                <a:blip r:embed="rId8"/>
                <a:stretch>
                  <a:fillRect/>
                </a:stretch>
              </a:blipFill>
            </p:spPr>
            <p:txBody>
              <a:bodyPr/>
              <a:lstStyle/>
              <a:p>
                <a:r>
                  <a:rPr lang="en-GB">
                    <a:noFill/>
                  </a:rPr>
                  <a:t> </a:t>
                </a:r>
              </a:p>
            </p:txBody>
          </p:sp>
        </mc:Fallback>
      </mc:AlternateContent>
      <p:sp>
        <p:nvSpPr>
          <p:cNvPr id="7" name="Title 2">
            <a:extLst>
              <a:ext uri="{FF2B5EF4-FFF2-40B4-BE49-F238E27FC236}">
                <a16:creationId xmlns:a16="http://schemas.microsoft.com/office/drawing/2014/main" id="{8B323C22-8A15-A559-C867-A48DDC4D6D23}"/>
              </a:ext>
            </a:extLst>
          </p:cNvPr>
          <p:cNvSpPr txBox="1">
            <a:spLocks/>
          </p:cNvSpPr>
          <p:nvPr/>
        </p:nvSpPr>
        <p:spPr>
          <a:xfrm>
            <a:off x="209863" y="0"/>
            <a:ext cx="10620375"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GB" sz="2600" b="1" dirty="0">
                <a:latin typeface="Century Gothic" panose="020B0502020202020204" pitchFamily="34" charset="0"/>
              </a:rPr>
              <a:t>We: Interpreting velocity-time graphs</a:t>
            </a:r>
          </a:p>
        </p:txBody>
      </p:sp>
    </p:spTree>
    <p:extLst>
      <p:ext uri="{BB962C8B-B14F-4D97-AF65-F5344CB8AC3E}">
        <p14:creationId xmlns:p14="http://schemas.microsoft.com/office/powerpoint/2010/main" val="138835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14" grpId="0" animBg="1"/>
      <p:bldP spid="2" grpId="0" animBg="1"/>
      <p:bldP spid="12" grpId="0"/>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293602B-CE39-573B-5308-48833EEC4F66}"/>
              </a:ext>
            </a:extLst>
          </p:cNvPr>
          <p:cNvGraphicFramePr/>
          <p:nvPr>
            <p:extLst>
              <p:ext uri="{D42A27DB-BD31-4B8C-83A1-F6EECF244321}">
                <p14:modId xmlns:p14="http://schemas.microsoft.com/office/powerpoint/2010/main" val="579523124"/>
              </p:ext>
            </p:extLst>
          </p:nvPr>
        </p:nvGraphicFramePr>
        <p:xfrm>
          <a:off x="3633081" y="1466497"/>
          <a:ext cx="4433837" cy="3968371"/>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E68CB3A-DA9E-8783-C6C8-8DFD35B07FAB}"/>
                  </a:ext>
                </a:extLst>
              </p:cNvPr>
              <p:cNvSpPr txBox="1"/>
              <p:nvPr/>
            </p:nvSpPr>
            <p:spPr>
              <a:xfrm>
                <a:off x="-375872" y="1714444"/>
                <a:ext cx="3872834" cy="6668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solidFill>
                            <a:schemeClr val="accent1"/>
                          </a:solidFill>
                          <a:latin typeface="Cambria Math" panose="02040503050406030204" pitchFamily="18" charset="0"/>
                        </a:rPr>
                        <m:t>Gradient</m:t>
                      </m:r>
                      <m:r>
                        <a:rPr lang="en-GB" b="0" i="0" smtClean="0">
                          <a:solidFill>
                            <a:schemeClr val="accent1"/>
                          </a:solidFill>
                          <a:latin typeface="Cambria Math" panose="02040503050406030204" pitchFamily="18" charset="0"/>
                        </a:rPr>
                        <m:t>= </m:t>
                      </m:r>
                      <m:f>
                        <m:fPr>
                          <m:ctrlPr>
                            <a:rPr lang="en-GB" b="0" i="1" smtClean="0">
                              <a:solidFill>
                                <a:schemeClr val="accent1"/>
                              </a:solidFill>
                              <a:latin typeface="Cambria Math" panose="02040503050406030204" pitchFamily="18" charset="0"/>
                            </a:rPr>
                          </m:ctrlPr>
                        </m:fPr>
                        <m:num>
                          <m:r>
                            <m:rPr>
                              <m:sty m:val="p"/>
                            </m:rPr>
                            <a:rPr lang="en-GB" b="0" i="0" smtClean="0">
                              <a:solidFill>
                                <a:schemeClr val="accent1"/>
                              </a:solidFill>
                              <a:latin typeface="Cambria Math" panose="02040503050406030204" pitchFamily="18" charset="0"/>
                            </a:rPr>
                            <m:t>Change</m:t>
                          </m:r>
                          <m:r>
                            <a:rPr lang="en-GB" b="0" i="0" smtClean="0">
                              <a:solidFill>
                                <a:schemeClr val="accent1"/>
                              </a:solidFill>
                              <a:latin typeface="Cambria Math" panose="02040503050406030204" pitchFamily="18" charset="0"/>
                            </a:rPr>
                            <m:t> </m:t>
                          </m:r>
                          <m:r>
                            <m:rPr>
                              <m:sty m:val="p"/>
                            </m:rPr>
                            <a:rPr lang="en-GB" b="0" i="0" smtClean="0">
                              <a:solidFill>
                                <a:schemeClr val="accent1"/>
                              </a:solidFill>
                              <a:latin typeface="Cambria Math" panose="02040503050406030204" pitchFamily="18" charset="0"/>
                            </a:rPr>
                            <m:t>in</m:t>
                          </m:r>
                          <m:r>
                            <a:rPr lang="en-GB" b="0" i="0" smtClean="0">
                              <a:solidFill>
                                <a:schemeClr val="accent1"/>
                              </a:solidFill>
                              <a:latin typeface="Cambria Math" panose="02040503050406030204" pitchFamily="18" charset="0"/>
                            </a:rPr>
                            <m:t> </m:t>
                          </m:r>
                          <m:r>
                            <m:rPr>
                              <m:sty m:val="p"/>
                            </m:rPr>
                            <a:rPr lang="en-GB" b="0" i="0" smtClean="0">
                              <a:solidFill>
                                <a:schemeClr val="accent1"/>
                              </a:solidFill>
                              <a:latin typeface="Cambria Math" panose="02040503050406030204" pitchFamily="18" charset="0"/>
                            </a:rPr>
                            <m:t>y</m:t>
                          </m:r>
                        </m:num>
                        <m:den>
                          <m:r>
                            <m:rPr>
                              <m:sty m:val="p"/>
                            </m:rPr>
                            <a:rPr lang="en-GB" b="0" i="0" smtClean="0">
                              <a:solidFill>
                                <a:schemeClr val="accent1"/>
                              </a:solidFill>
                              <a:latin typeface="Cambria Math" panose="02040503050406030204" pitchFamily="18" charset="0"/>
                            </a:rPr>
                            <m:t>Change</m:t>
                          </m:r>
                          <m:r>
                            <a:rPr lang="en-GB" b="0" i="0" smtClean="0">
                              <a:solidFill>
                                <a:schemeClr val="accent1"/>
                              </a:solidFill>
                              <a:latin typeface="Cambria Math" panose="02040503050406030204" pitchFamily="18" charset="0"/>
                            </a:rPr>
                            <m:t> </m:t>
                          </m:r>
                          <m:r>
                            <m:rPr>
                              <m:sty m:val="p"/>
                            </m:rPr>
                            <a:rPr lang="en-GB" b="0" i="0" smtClean="0">
                              <a:solidFill>
                                <a:schemeClr val="accent1"/>
                              </a:solidFill>
                              <a:latin typeface="Cambria Math" panose="02040503050406030204" pitchFamily="18" charset="0"/>
                            </a:rPr>
                            <m:t>in</m:t>
                          </m:r>
                          <m:r>
                            <a:rPr lang="en-GB" b="0" i="0" smtClean="0">
                              <a:solidFill>
                                <a:schemeClr val="accent1"/>
                              </a:solidFill>
                              <a:latin typeface="Cambria Math" panose="02040503050406030204" pitchFamily="18" charset="0"/>
                            </a:rPr>
                            <m:t> </m:t>
                          </m:r>
                          <m:r>
                            <m:rPr>
                              <m:sty m:val="p"/>
                            </m:rPr>
                            <a:rPr lang="en-GB" b="0" i="0" smtClean="0">
                              <a:solidFill>
                                <a:schemeClr val="accent1"/>
                              </a:solidFill>
                              <a:latin typeface="Cambria Math" panose="02040503050406030204" pitchFamily="18" charset="0"/>
                            </a:rPr>
                            <m:t>x</m:t>
                          </m:r>
                        </m:den>
                      </m:f>
                    </m:oMath>
                  </m:oMathPara>
                </a14:m>
                <a:endParaRPr lang="en-GB" dirty="0">
                  <a:solidFill>
                    <a:schemeClr val="accent1"/>
                  </a:solidFill>
                  <a:latin typeface="Century Gothic" panose="020B0502020202020204" pitchFamily="34" charset="0"/>
                </a:endParaRPr>
              </a:p>
            </p:txBody>
          </p:sp>
        </mc:Choice>
        <mc:Fallback xmlns="">
          <p:sp>
            <p:nvSpPr>
              <p:cNvPr id="5" name="TextBox 4">
                <a:extLst>
                  <a:ext uri="{FF2B5EF4-FFF2-40B4-BE49-F238E27FC236}">
                    <a16:creationId xmlns:a16="http://schemas.microsoft.com/office/drawing/2014/main" id="{8E68CB3A-DA9E-8783-C6C8-8DFD35B07FAB}"/>
                  </a:ext>
                </a:extLst>
              </p:cNvPr>
              <p:cNvSpPr txBox="1">
                <a:spLocks noRot="1" noChangeAspect="1" noMove="1" noResize="1" noEditPoints="1" noAdjustHandles="1" noChangeArrowheads="1" noChangeShapeType="1" noTextEdit="1"/>
              </p:cNvSpPr>
              <p:nvPr/>
            </p:nvSpPr>
            <p:spPr>
              <a:xfrm>
                <a:off x="-375872" y="1714444"/>
                <a:ext cx="3872834" cy="666849"/>
              </a:xfrm>
              <a:prstGeom prst="rect">
                <a:avLst/>
              </a:prstGeom>
              <a:blipFill>
                <a:blip r:embed="rId4"/>
                <a:stretch>
                  <a:fillRect b="-92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473E65E-5852-448C-186F-608DF0B7C842}"/>
                  </a:ext>
                </a:extLst>
              </p:cNvPr>
              <p:cNvSpPr txBox="1"/>
              <p:nvPr/>
            </p:nvSpPr>
            <p:spPr>
              <a:xfrm>
                <a:off x="-242104" y="2512324"/>
                <a:ext cx="3192087" cy="6127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solidFill>
                            <a:schemeClr val="accent1"/>
                          </a:solidFill>
                          <a:latin typeface="Cambria Math" panose="02040503050406030204" pitchFamily="18" charset="0"/>
                        </a:rPr>
                        <m:t>Gradient</m:t>
                      </m:r>
                      <m:r>
                        <a:rPr lang="en-GB" b="0" i="0" smtClean="0">
                          <a:solidFill>
                            <a:schemeClr val="accent1"/>
                          </a:solidFill>
                          <a:latin typeface="Cambria Math" panose="02040503050406030204" pitchFamily="18" charset="0"/>
                        </a:rPr>
                        <m:t>= </m:t>
                      </m:r>
                      <m:f>
                        <m:fPr>
                          <m:ctrlPr>
                            <a:rPr lang="en-GB" b="0" i="1" smtClean="0">
                              <a:solidFill>
                                <a:schemeClr val="accent1"/>
                              </a:solidFill>
                              <a:latin typeface="Cambria Math" panose="02040503050406030204" pitchFamily="18" charset="0"/>
                            </a:rPr>
                          </m:ctrlPr>
                        </m:fPr>
                        <m:num>
                          <m:r>
                            <a:rPr lang="en-GB" b="0" i="0" smtClean="0">
                              <a:solidFill>
                                <a:schemeClr val="accent1"/>
                              </a:solidFill>
                              <a:latin typeface="Cambria Math" panose="02040503050406030204" pitchFamily="18" charset="0"/>
                            </a:rPr>
                            <m:t>10</m:t>
                          </m:r>
                          <m:r>
                            <a:rPr lang="en-GB" b="0" i="0" smtClean="0">
                              <a:solidFill>
                                <a:schemeClr val="accent1"/>
                              </a:solidFill>
                              <a:latin typeface="Cambria Math" panose="02040503050406030204" pitchFamily="18" charset="0"/>
                            </a:rPr>
                            <m:t>−</m:t>
                          </m:r>
                          <m:r>
                            <a:rPr lang="en-GB" b="0" i="0" smtClean="0">
                              <a:solidFill>
                                <a:schemeClr val="accent1"/>
                              </a:solidFill>
                              <a:latin typeface="Cambria Math" panose="02040503050406030204" pitchFamily="18" charset="0"/>
                            </a:rPr>
                            <m:t>0</m:t>
                          </m:r>
                        </m:num>
                        <m:den>
                          <m:r>
                            <a:rPr lang="en-GB" b="0" i="0" smtClean="0">
                              <a:solidFill>
                                <a:schemeClr val="accent1"/>
                              </a:solidFill>
                              <a:latin typeface="Cambria Math" panose="02040503050406030204" pitchFamily="18" charset="0"/>
                            </a:rPr>
                            <m:t>5</m:t>
                          </m:r>
                          <m:r>
                            <a:rPr lang="en-GB" b="0" i="0" smtClean="0">
                              <a:solidFill>
                                <a:schemeClr val="accent1"/>
                              </a:solidFill>
                              <a:latin typeface="Cambria Math" panose="02040503050406030204" pitchFamily="18" charset="0"/>
                            </a:rPr>
                            <m:t>−</m:t>
                          </m:r>
                          <m:r>
                            <a:rPr lang="en-GB" b="0" i="0" smtClean="0">
                              <a:solidFill>
                                <a:schemeClr val="accent1"/>
                              </a:solidFill>
                              <a:latin typeface="Cambria Math" panose="02040503050406030204" pitchFamily="18" charset="0"/>
                            </a:rPr>
                            <m:t>0</m:t>
                          </m:r>
                        </m:den>
                      </m:f>
                    </m:oMath>
                  </m:oMathPara>
                </a14:m>
                <a:endParaRPr lang="en-GB" dirty="0">
                  <a:solidFill>
                    <a:schemeClr val="accent1"/>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B473E65E-5852-448C-186F-608DF0B7C842}"/>
                  </a:ext>
                </a:extLst>
              </p:cNvPr>
              <p:cNvSpPr txBox="1">
                <a:spLocks noRot="1" noChangeAspect="1" noMove="1" noResize="1" noEditPoints="1" noAdjustHandles="1" noChangeArrowheads="1" noChangeShapeType="1" noTextEdit="1"/>
              </p:cNvSpPr>
              <p:nvPr/>
            </p:nvSpPr>
            <p:spPr>
              <a:xfrm>
                <a:off x="-242104" y="2512324"/>
                <a:ext cx="3192087" cy="612796"/>
              </a:xfrm>
              <a:prstGeom prst="rect">
                <a:avLst/>
              </a:prstGeom>
              <a:blipFill>
                <a:blip r:embed="rId5"/>
                <a:stretch>
                  <a:fillRect b="-4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C74B1C2-5334-EA5F-56D5-11FAA7F910C0}"/>
                  </a:ext>
                </a:extLst>
              </p:cNvPr>
              <p:cNvSpPr txBox="1"/>
              <p:nvPr/>
            </p:nvSpPr>
            <p:spPr>
              <a:xfrm>
                <a:off x="-385057" y="3324011"/>
                <a:ext cx="3192087" cy="6127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accent1"/>
                          </a:solidFill>
                          <a:latin typeface="Cambria Math" panose="02040503050406030204" pitchFamily="18" charset="0"/>
                        </a:rPr>
                        <m:t>𝐺𝑟𝑎𝑑𝑖𝑒𝑛𝑡</m:t>
                      </m:r>
                      <m:r>
                        <a:rPr lang="en-GB" b="0" i="1" smtClean="0">
                          <a:solidFill>
                            <a:schemeClr val="accent1"/>
                          </a:solidFill>
                          <a:latin typeface="Cambria Math" panose="02040503050406030204" pitchFamily="18" charset="0"/>
                        </a:rPr>
                        <m:t>= </m:t>
                      </m:r>
                      <m:f>
                        <m:fPr>
                          <m:ctrlPr>
                            <a:rPr lang="en-GB" b="0" i="1" smtClean="0">
                              <a:solidFill>
                                <a:schemeClr val="accent1"/>
                              </a:solidFill>
                              <a:latin typeface="Cambria Math" panose="02040503050406030204" pitchFamily="18" charset="0"/>
                            </a:rPr>
                          </m:ctrlPr>
                        </m:fPr>
                        <m:num>
                          <m:r>
                            <a:rPr lang="en-GB" b="0" i="1" smtClean="0">
                              <a:solidFill>
                                <a:schemeClr val="accent1"/>
                              </a:solidFill>
                              <a:latin typeface="Cambria Math" panose="02040503050406030204" pitchFamily="18" charset="0"/>
                            </a:rPr>
                            <m:t>10</m:t>
                          </m:r>
                        </m:num>
                        <m:den>
                          <m:r>
                            <a:rPr lang="en-GB" b="0" i="1" smtClean="0">
                              <a:solidFill>
                                <a:schemeClr val="accent1"/>
                              </a:solidFill>
                              <a:latin typeface="Cambria Math" panose="02040503050406030204" pitchFamily="18" charset="0"/>
                            </a:rPr>
                            <m:t>5</m:t>
                          </m:r>
                        </m:den>
                      </m:f>
                    </m:oMath>
                  </m:oMathPara>
                </a14:m>
                <a:endParaRPr lang="en-GB" dirty="0">
                  <a:solidFill>
                    <a:schemeClr val="accent1"/>
                  </a:solidFill>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FC74B1C2-5334-EA5F-56D5-11FAA7F910C0}"/>
                  </a:ext>
                </a:extLst>
              </p:cNvPr>
              <p:cNvSpPr txBox="1">
                <a:spLocks noRot="1" noChangeAspect="1" noMove="1" noResize="1" noEditPoints="1" noAdjustHandles="1" noChangeArrowheads="1" noChangeShapeType="1" noTextEdit="1"/>
              </p:cNvSpPr>
              <p:nvPr/>
            </p:nvSpPr>
            <p:spPr>
              <a:xfrm>
                <a:off x="-385057" y="3324011"/>
                <a:ext cx="3192087" cy="612796"/>
              </a:xfrm>
              <a:prstGeom prst="rect">
                <a:avLst/>
              </a:prstGeom>
              <a:blipFill>
                <a:blip r:embed="rId6"/>
                <a:stretch>
                  <a:fillRect b="-2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F76340C-A760-A6BD-9224-35830A5AA547}"/>
                  </a:ext>
                </a:extLst>
              </p:cNvPr>
              <p:cNvSpPr txBox="1"/>
              <p:nvPr/>
            </p:nvSpPr>
            <p:spPr>
              <a:xfrm>
                <a:off x="-460008" y="4085475"/>
                <a:ext cx="3192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chemeClr val="accent1"/>
                          </a:solidFill>
                          <a:latin typeface="Cambria Math" panose="02040503050406030204" pitchFamily="18" charset="0"/>
                        </a:rPr>
                        <m:t>𝐺𝑟𝑎𝑑𝑖𝑒𝑛𝑡</m:t>
                      </m:r>
                      <m:r>
                        <a:rPr lang="en-GB" b="0" i="1" smtClean="0">
                          <a:solidFill>
                            <a:schemeClr val="accent1"/>
                          </a:solidFill>
                          <a:latin typeface="Cambria Math" panose="02040503050406030204" pitchFamily="18" charset="0"/>
                        </a:rPr>
                        <m:t>=</m:t>
                      </m:r>
                      <m:r>
                        <a:rPr lang="en-GB" b="0" i="1" smtClean="0">
                          <a:solidFill>
                            <a:schemeClr val="accent1"/>
                          </a:solidFill>
                          <a:latin typeface="Cambria Math" panose="02040503050406030204" pitchFamily="18" charset="0"/>
                        </a:rPr>
                        <m:t>2</m:t>
                      </m:r>
                    </m:oMath>
                  </m:oMathPara>
                </a14:m>
                <a:endParaRPr lang="en-GB" dirty="0">
                  <a:solidFill>
                    <a:schemeClr val="accent1"/>
                  </a:solidFill>
                  <a:latin typeface="Century Gothic" panose="020B0502020202020204" pitchFamily="34" charset="0"/>
                </a:endParaRPr>
              </a:p>
            </p:txBody>
          </p:sp>
        </mc:Choice>
        <mc:Fallback xmlns="">
          <p:sp>
            <p:nvSpPr>
              <p:cNvPr id="8" name="TextBox 7">
                <a:extLst>
                  <a:ext uri="{FF2B5EF4-FFF2-40B4-BE49-F238E27FC236}">
                    <a16:creationId xmlns:a16="http://schemas.microsoft.com/office/drawing/2014/main" id="{DF76340C-A760-A6BD-9224-35830A5AA547}"/>
                  </a:ext>
                </a:extLst>
              </p:cNvPr>
              <p:cNvSpPr txBox="1">
                <a:spLocks noRot="1" noChangeAspect="1" noMove="1" noResize="1" noEditPoints="1" noAdjustHandles="1" noChangeArrowheads="1" noChangeShapeType="1" noTextEdit="1"/>
              </p:cNvSpPr>
              <p:nvPr/>
            </p:nvSpPr>
            <p:spPr>
              <a:xfrm>
                <a:off x="-460008" y="4085475"/>
                <a:ext cx="3192087"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EDDE083-60C0-5E04-254A-119A312110B7}"/>
                  </a:ext>
                </a:extLst>
              </p:cNvPr>
              <p:cNvSpPr txBox="1"/>
              <p:nvPr/>
            </p:nvSpPr>
            <p:spPr>
              <a:xfrm>
                <a:off x="-304462" y="4679259"/>
                <a:ext cx="3756454"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b="0" i="0" u="sng" smtClean="0">
                          <a:solidFill>
                            <a:schemeClr val="accent1"/>
                          </a:solidFill>
                          <a:latin typeface="Cambria Math" panose="02040503050406030204" pitchFamily="18" charset="0"/>
                        </a:rPr>
                        <m:t>Acceleration</m:t>
                      </m:r>
                      <m:r>
                        <a:rPr lang="en-GB" b="0" i="0" u="sng" smtClean="0">
                          <a:solidFill>
                            <a:schemeClr val="accent1"/>
                          </a:solidFill>
                          <a:latin typeface="Cambria Math" panose="02040503050406030204" pitchFamily="18" charset="0"/>
                        </a:rPr>
                        <m:t>=</m:t>
                      </m:r>
                      <m:r>
                        <a:rPr lang="en-GB" b="0" i="0" u="sng" smtClean="0">
                          <a:solidFill>
                            <a:schemeClr val="accent1"/>
                          </a:solidFill>
                          <a:latin typeface="Cambria Math" panose="02040503050406030204" pitchFamily="18" charset="0"/>
                        </a:rPr>
                        <m:t>2</m:t>
                      </m:r>
                      <m:r>
                        <a:rPr lang="en-GB" b="0" i="0" u="sng" smtClean="0">
                          <a:solidFill>
                            <a:schemeClr val="accent1"/>
                          </a:solidFill>
                          <a:latin typeface="Cambria Math" panose="02040503050406030204" pitchFamily="18" charset="0"/>
                        </a:rPr>
                        <m:t> </m:t>
                      </m:r>
                      <m:r>
                        <m:rPr>
                          <m:sty m:val="p"/>
                        </m:rPr>
                        <a:rPr lang="en-GB" b="0" i="0" u="sng" smtClean="0">
                          <a:solidFill>
                            <a:schemeClr val="accent1"/>
                          </a:solidFill>
                          <a:latin typeface="Cambria Math" panose="02040503050406030204" pitchFamily="18" charset="0"/>
                        </a:rPr>
                        <m:t>m</m:t>
                      </m:r>
                      <m:r>
                        <a:rPr lang="en-GB" b="0" i="0" u="sng" smtClean="0">
                          <a:solidFill>
                            <a:schemeClr val="accent1"/>
                          </a:solidFill>
                          <a:latin typeface="Cambria Math" panose="02040503050406030204" pitchFamily="18" charset="0"/>
                        </a:rPr>
                        <m:t>/</m:t>
                      </m:r>
                      <m:r>
                        <m:rPr>
                          <m:sty m:val="p"/>
                        </m:rPr>
                        <a:rPr lang="en-GB" b="0" i="0" u="sng" smtClean="0">
                          <a:solidFill>
                            <a:schemeClr val="accent1"/>
                          </a:solidFill>
                          <a:latin typeface="Cambria Math" panose="02040503050406030204" pitchFamily="18" charset="0"/>
                        </a:rPr>
                        <m:t>s</m:t>
                      </m:r>
                      <m:r>
                        <a:rPr lang="en-GB" b="0" i="0" u="sng" baseline="30000" smtClean="0">
                          <a:solidFill>
                            <a:schemeClr val="accent1"/>
                          </a:solidFill>
                          <a:latin typeface="Cambria Math" panose="02040503050406030204" pitchFamily="18" charset="0"/>
                        </a:rPr>
                        <m:t>2</m:t>
                      </m:r>
                    </m:oMath>
                  </m:oMathPara>
                </a14:m>
                <a:endParaRPr lang="en-GB" u="sng" baseline="30000" dirty="0">
                  <a:solidFill>
                    <a:schemeClr val="accent1"/>
                  </a:solidFill>
                  <a:latin typeface="Century Gothic" panose="020B0502020202020204" pitchFamily="34" charset="0"/>
                </a:endParaRPr>
              </a:p>
            </p:txBody>
          </p:sp>
        </mc:Choice>
        <mc:Fallback xmlns="">
          <p:sp>
            <p:nvSpPr>
              <p:cNvPr id="9" name="TextBox 8">
                <a:extLst>
                  <a:ext uri="{FF2B5EF4-FFF2-40B4-BE49-F238E27FC236}">
                    <a16:creationId xmlns:a16="http://schemas.microsoft.com/office/drawing/2014/main" id="{8EDDE083-60C0-5E04-254A-119A312110B7}"/>
                  </a:ext>
                </a:extLst>
              </p:cNvPr>
              <p:cNvSpPr txBox="1">
                <a:spLocks noRot="1" noChangeAspect="1" noMove="1" noResize="1" noEditPoints="1" noAdjustHandles="1" noChangeArrowheads="1" noChangeShapeType="1" noTextEdit="1"/>
              </p:cNvSpPr>
              <p:nvPr/>
            </p:nvSpPr>
            <p:spPr>
              <a:xfrm>
                <a:off x="-304462" y="4679259"/>
                <a:ext cx="3756454" cy="362984"/>
              </a:xfrm>
              <a:prstGeom prst="rect">
                <a:avLst/>
              </a:prstGeom>
              <a:blipFill>
                <a:blip r:embed="rId8"/>
                <a:stretch>
                  <a:fillRect b="-20690"/>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B57C37E2-40CB-90D9-3AF8-3A64A3E73F40}"/>
              </a:ext>
            </a:extLst>
          </p:cNvPr>
          <p:cNvSpPr txBox="1"/>
          <p:nvPr/>
        </p:nvSpPr>
        <p:spPr>
          <a:xfrm>
            <a:off x="251968" y="616764"/>
            <a:ext cx="10345065" cy="830997"/>
          </a:xfrm>
          <a:prstGeom prst="rect">
            <a:avLst/>
          </a:prstGeom>
          <a:noFill/>
        </p:spPr>
        <p:txBody>
          <a:bodyPr wrap="square" rtlCol="0">
            <a:spAutoFit/>
          </a:bodyPr>
          <a:lstStyle/>
          <a:p>
            <a:r>
              <a:rPr lang="en-GB" sz="2400" dirty="0">
                <a:latin typeface="Century Gothic" panose="020B0502020202020204" pitchFamily="34" charset="0"/>
              </a:rPr>
              <a:t>Use calculations to show that the object is accelerated at the same rate as it decelerated.</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FEC8603B-6D35-0728-8FE9-1534803CEC46}"/>
                  </a:ext>
                </a:extLst>
              </p:cNvPr>
              <p:cNvSpPr txBox="1"/>
              <p:nvPr/>
            </p:nvSpPr>
            <p:spPr>
              <a:xfrm>
                <a:off x="7874688" y="1582031"/>
                <a:ext cx="3872834" cy="6668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solidFill>
                            <a:schemeClr val="accent1"/>
                          </a:solidFill>
                          <a:latin typeface="Cambria Math" panose="02040503050406030204" pitchFamily="18" charset="0"/>
                        </a:rPr>
                        <m:t>Gradient</m:t>
                      </m:r>
                      <m:r>
                        <a:rPr lang="en-GB" b="0" i="0" smtClean="0">
                          <a:solidFill>
                            <a:schemeClr val="accent1"/>
                          </a:solidFill>
                          <a:latin typeface="Cambria Math" panose="02040503050406030204" pitchFamily="18" charset="0"/>
                        </a:rPr>
                        <m:t>= </m:t>
                      </m:r>
                      <m:f>
                        <m:fPr>
                          <m:ctrlPr>
                            <a:rPr lang="en-GB" b="0" i="1" smtClean="0">
                              <a:solidFill>
                                <a:schemeClr val="accent1"/>
                              </a:solidFill>
                              <a:latin typeface="Cambria Math" panose="02040503050406030204" pitchFamily="18" charset="0"/>
                            </a:rPr>
                          </m:ctrlPr>
                        </m:fPr>
                        <m:num>
                          <m:r>
                            <m:rPr>
                              <m:sty m:val="p"/>
                            </m:rPr>
                            <a:rPr lang="en-GB" b="0" i="0" smtClean="0">
                              <a:solidFill>
                                <a:schemeClr val="accent1"/>
                              </a:solidFill>
                              <a:latin typeface="Cambria Math" panose="02040503050406030204" pitchFamily="18" charset="0"/>
                            </a:rPr>
                            <m:t>Change</m:t>
                          </m:r>
                          <m:r>
                            <a:rPr lang="en-GB" b="0" i="0" smtClean="0">
                              <a:solidFill>
                                <a:schemeClr val="accent1"/>
                              </a:solidFill>
                              <a:latin typeface="Cambria Math" panose="02040503050406030204" pitchFamily="18" charset="0"/>
                            </a:rPr>
                            <m:t> </m:t>
                          </m:r>
                          <m:r>
                            <m:rPr>
                              <m:sty m:val="p"/>
                            </m:rPr>
                            <a:rPr lang="en-GB" b="0" i="0" smtClean="0">
                              <a:solidFill>
                                <a:schemeClr val="accent1"/>
                              </a:solidFill>
                              <a:latin typeface="Cambria Math" panose="02040503050406030204" pitchFamily="18" charset="0"/>
                            </a:rPr>
                            <m:t>in</m:t>
                          </m:r>
                          <m:r>
                            <a:rPr lang="en-GB" b="0" i="0" smtClean="0">
                              <a:solidFill>
                                <a:schemeClr val="accent1"/>
                              </a:solidFill>
                              <a:latin typeface="Cambria Math" panose="02040503050406030204" pitchFamily="18" charset="0"/>
                            </a:rPr>
                            <m:t> </m:t>
                          </m:r>
                          <m:r>
                            <m:rPr>
                              <m:sty m:val="p"/>
                            </m:rPr>
                            <a:rPr lang="en-GB" b="0" i="0" smtClean="0">
                              <a:solidFill>
                                <a:schemeClr val="accent1"/>
                              </a:solidFill>
                              <a:latin typeface="Cambria Math" panose="02040503050406030204" pitchFamily="18" charset="0"/>
                            </a:rPr>
                            <m:t>y</m:t>
                          </m:r>
                        </m:num>
                        <m:den>
                          <m:r>
                            <m:rPr>
                              <m:sty m:val="p"/>
                            </m:rPr>
                            <a:rPr lang="en-GB" b="0" i="0" smtClean="0">
                              <a:solidFill>
                                <a:schemeClr val="accent1"/>
                              </a:solidFill>
                              <a:latin typeface="Cambria Math" panose="02040503050406030204" pitchFamily="18" charset="0"/>
                            </a:rPr>
                            <m:t>Change</m:t>
                          </m:r>
                          <m:r>
                            <a:rPr lang="en-GB" b="0" i="0" smtClean="0">
                              <a:solidFill>
                                <a:schemeClr val="accent1"/>
                              </a:solidFill>
                              <a:latin typeface="Cambria Math" panose="02040503050406030204" pitchFamily="18" charset="0"/>
                            </a:rPr>
                            <m:t> </m:t>
                          </m:r>
                          <m:r>
                            <m:rPr>
                              <m:sty m:val="p"/>
                            </m:rPr>
                            <a:rPr lang="en-GB" b="0" i="0" smtClean="0">
                              <a:solidFill>
                                <a:schemeClr val="accent1"/>
                              </a:solidFill>
                              <a:latin typeface="Cambria Math" panose="02040503050406030204" pitchFamily="18" charset="0"/>
                            </a:rPr>
                            <m:t>in</m:t>
                          </m:r>
                          <m:r>
                            <a:rPr lang="en-GB" b="0" i="0" smtClean="0">
                              <a:solidFill>
                                <a:schemeClr val="accent1"/>
                              </a:solidFill>
                              <a:latin typeface="Cambria Math" panose="02040503050406030204" pitchFamily="18" charset="0"/>
                            </a:rPr>
                            <m:t> </m:t>
                          </m:r>
                          <m:r>
                            <m:rPr>
                              <m:sty m:val="p"/>
                            </m:rPr>
                            <a:rPr lang="en-GB" b="0" i="0" smtClean="0">
                              <a:solidFill>
                                <a:schemeClr val="accent1"/>
                              </a:solidFill>
                              <a:latin typeface="Cambria Math" panose="02040503050406030204" pitchFamily="18" charset="0"/>
                            </a:rPr>
                            <m:t>x</m:t>
                          </m:r>
                        </m:den>
                      </m:f>
                    </m:oMath>
                  </m:oMathPara>
                </a14:m>
                <a:endParaRPr lang="en-GB" dirty="0">
                  <a:solidFill>
                    <a:schemeClr val="accent1"/>
                  </a:solidFill>
                  <a:latin typeface="Century Gothic" panose="020B0502020202020204" pitchFamily="34" charset="0"/>
                </a:endParaRPr>
              </a:p>
            </p:txBody>
          </p:sp>
        </mc:Choice>
        <mc:Fallback xmlns="">
          <p:sp>
            <p:nvSpPr>
              <p:cNvPr id="2" name="TextBox 1">
                <a:extLst>
                  <a:ext uri="{FF2B5EF4-FFF2-40B4-BE49-F238E27FC236}">
                    <a16:creationId xmlns:a16="http://schemas.microsoft.com/office/drawing/2014/main" id="{FEC8603B-6D35-0728-8FE9-1534803CEC46}"/>
                  </a:ext>
                </a:extLst>
              </p:cNvPr>
              <p:cNvSpPr txBox="1">
                <a:spLocks noRot="1" noChangeAspect="1" noMove="1" noResize="1" noEditPoints="1" noAdjustHandles="1" noChangeArrowheads="1" noChangeShapeType="1" noTextEdit="1"/>
              </p:cNvSpPr>
              <p:nvPr/>
            </p:nvSpPr>
            <p:spPr>
              <a:xfrm>
                <a:off x="7874688" y="1582031"/>
                <a:ext cx="3872834" cy="666849"/>
              </a:xfrm>
              <a:prstGeom prst="rect">
                <a:avLst/>
              </a:prstGeom>
              <a:blipFill>
                <a:blip r:embed="rId9"/>
                <a:stretch>
                  <a:fillRect b="-925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0B26AD0-E621-106D-AE0F-CB5C2D58BF16}"/>
                  </a:ext>
                </a:extLst>
              </p:cNvPr>
              <p:cNvSpPr txBox="1"/>
              <p:nvPr/>
            </p:nvSpPr>
            <p:spPr>
              <a:xfrm>
                <a:off x="8023446" y="2454862"/>
                <a:ext cx="3192087" cy="6127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solidFill>
                            <a:schemeClr val="accent1"/>
                          </a:solidFill>
                          <a:latin typeface="Cambria Math" panose="02040503050406030204" pitchFamily="18" charset="0"/>
                        </a:rPr>
                        <m:t>Gradient</m:t>
                      </m:r>
                      <m:r>
                        <a:rPr lang="en-GB" b="0" i="0" smtClean="0">
                          <a:solidFill>
                            <a:schemeClr val="accent1"/>
                          </a:solidFill>
                          <a:latin typeface="Cambria Math" panose="02040503050406030204" pitchFamily="18" charset="0"/>
                        </a:rPr>
                        <m:t>= </m:t>
                      </m:r>
                      <m:f>
                        <m:fPr>
                          <m:ctrlPr>
                            <a:rPr lang="en-GB" b="0" i="1" smtClean="0">
                              <a:solidFill>
                                <a:schemeClr val="accent1"/>
                              </a:solidFill>
                              <a:latin typeface="Cambria Math" panose="02040503050406030204" pitchFamily="18" charset="0"/>
                            </a:rPr>
                          </m:ctrlPr>
                        </m:fPr>
                        <m:num>
                          <m:r>
                            <a:rPr lang="en-GB" b="0" i="0" smtClean="0">
                              <a:solidFill>
                                <a:schemeClr val="accent1"/>
                              </a:solidFill>
                              <a:latin typeface="Cambria Math" panose="02040503050406030204" pitchFamily="18" charset="0"/>
                            </a:rPr>
                            <m:t>0</m:t>
                          </m:r>
                          <m:r>
                            <a:rPr lang="en-GB" b="0" i="0" smtClean="0">
                              <a:solidFill>
                                <a:schemeClr val="accent1"/>
                              </a:solidFill>
                              <a:latin typeface="Cambria Math" panose="02040503050406030204" pitchFamily="18" charset="0"/>
                            </a:rPr>
                            <m:t>−</m:t>
                          </m:r>
                          <m:r>
                            <a:rPr lang="en-GB" b="0" i="0" smtClean="0">
                              <a:solidFill>
                                <a:schemeClr val="accent1"/>
                              </a:solidFill>
                              <a:latin typeface="Cambria Math" panose="02040503050406030204" pitchFamily="18" charset="0"/>
                            </a:rPr>
                            <m:t>10</m:t>
                          </m:r>
                        </m:num>
                        <m:den>
                          <m:r>
                            <a:rPr lang="en-GB" b="0" i="0" smtClean="0">
                              <a:solidFill>
                                <a:schemeClr val="accent1"/>
                              </a:solidFill>
                              <a:latin typeface="Cambria Math" panose="02040503050406030204" pitchFamily="18" charset="0"/>
                            </a:rPr>
                            <m:t>20</m:t>
                          </m:r>
                          <m:r>
                            <a:rPr lang="en-GB" b="0" i="0" smtClean="0">
                              <a:solidFill>
                                <a:schemeClr val="accent1"/>
                              </a:solidFill>
                              <a:latin typeface="Cambria Math" panose="02040503050406030204" pitchFamily="18" charset="0"/>
                            </a:rPr>
                            <m:t>−</m:t>
                          </m:r>
                          <m:r>
                            <a:rPr lang="en-GB" b="0" i="0" smtClean="0">
                              <a:solidFill>
                                <a:schemeClr val="accent1"/>
                              </a:solidFill>
                              <a:latin typeface="Cambria Math" panose="02040503050406030204" pitchFamily="18" charset="0"/>
                            </a:rPr>
                            <m:t>5</m:t>
                          </m:r>
                        </m:den>
                      </m:f>
                    </m:oMath>
                  </m:oMathPara>
                </a14:m>
                <a:endParaRPr lang="en-GB" dirty="0">
                  <a:solidFill>
                    <a:schemeClr val="accent1"/>
                  </a:solidFill>
                  <a:latin typeface="Century Gothic" panose="020B0502020202020204" pitchFamily="34" charset="0"/>
                </a:endParaRPr>
              </a:p>
            </p:txBody>
          </p:sp>
        </mc:Choice>
        <mc:Fallback xmlns="">
          <p:sp>
            <p:nvSpPr>
              <p:cNvPr id="11" name="TextBox 10">
                <a:extLst>
                  <a:ext uri="{FF2B5EF4-FFF2-40B4-BE49-F238E27FC236}">
                    <a16:creationId xmlns:a16="http://schemas.microsoft.com/office/drawing/2014/main" id="{C0B26AD0-E621-106D-AE0F-CB5C2D58BF16}"/>
                  </a:ext>
                </a:extLst>
              </p:cNvPr>
              <p:cNvSpPr txBox="1">
                <a:spLocks noRot="1" noChangeAspect="1" noMove="1" noResize="1" noEditPoints="1" noAdjustHandles="1" noChangeArrowheads="1" noChangeShapeType="1" noTextEdit="1"/>
              </p:cNvSpPr>
              <p:nvPr/>
            </p:nvSpPr>
            <p:spPr>
              <a:xfrm>
                <a:off x="8023446" y="2454862"/>
                <a:ext cx="3192087" cy="612796"/>
              </a:xfrm>
              <a:prstGeom prst="rect">
                <a:avLst/>
              </a:prstGeom>
              <a:blipFill>
                <a:blip r:embed="rId10"/>
                <a:stretch>
                  <a:fillRect b="-40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B11351B-3BD7-ECDA-069E-5B555FBEEA8D}"/>
                  </a:ext>
                </a:extLst>
              </p:cNvPr>
              <p:cNvSpPr txBox="1"/>
              <p:nvPr/>
            </p:nvSpPr>
            <p:spPr>
              <a:xfrm>
                <a:off x="7895484" y="3281538"/>
                <a:ext cx="3192087" cy="6127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solidFill>
                            <a:schemeClr val="accent1"/>
                          </a:solidFill>
                          <a:latin typeface="Cambria Math" panose="02040503050406030204" pitchFamily="18" charset="0"/>
                        </a:rPr>
                        <m:t>Gradient</m:t>
                      </m:r>
                      <m:r>
                        <a:rPr lang="en-GB" b="0" i="0" smtClean="0">
                          <a:solidFill>
                            <a:schemeClr val="accent1"/>
                          </a:solidFill>
                          <a:latin typeface="Cambria Math" panose="02040503050406030204" pitchFamily="18" charset="0"/>
                        </a:rPr>
                        <m:t>=−</m:t>
                      </m:r>
                      <m:f>
                        <m:fPr>
                          <m:ctrlPr>
                            <a:rPr lang="en-GB" b="0" i="1" smtClean="0">
                              <a:solidFill>
                                <a:schemeClr val="accent1"/>
                              </a:solidFill>
                              <a:latin typeface="Cambria Math" panose="02040503050406030204" pitchFamily="18" charset="0"/>
                            </a:rPr>
                          </m:ctrlPr>
                        </m:fPr>
                        <m:num>
                          <m:r>
                            <a:rPr lang="en-GB" b="0" i="0" smtClean="0">
                              <a:solidFill>
                                <a:schemeClr val="accent1"/>
                              </a:solidFill>
                              <a:latin typeface="Cambria Math" panose="02040503050406030204" pitchFamily="18" charset="0"/>
                            </a:rPr>
                            <m:t>10</m:t>
                          </m:r>
                        </m:num>
                        <m:den>
                          <m:r>
                            <a:rPr lang="en-GB" b="0" i="0" smtClean="0">
                              <a:solidFill>
                                <a:schemeClr val="accent1"/>
                              </a:solidFill>
                              <a:latin typeface="Cambria Math" panose="02040503050406030204" pitchFamily="18" charset="0"/>
                            </a:rPr>
                            <m:t>5</m:t>
                          </m:r>
                        </m:den>
                      </m:f>
                    </m:oMath>
                  </m:oMathPara>
                </a14:m>
                <a:endParaRPr lang="en-GB" dirty="0">
                  <a:solidFill>
                    <a:schemeClr val="accent1"/>
                  </a:solidFill>
                  <a:latin typeface="Century Gothic" panose="020B0502020202020204" pitchFamily="34" charset="0"/>
                </a:endParaRPr>
              </a:p>
            </p:txBody>
          </p:sp>
        </mc:Choice>
        <mc:Fallback xmlns="">
          <p:sp>
            <p:nvSpPr>
              <p:cNvPr id="12" name="TextBox 11">
                <a:extLst>
                  <a:ext uri="{FF2B5EF4-FFF2-40B4-BE49-F238E27FC236}">
                    <a16:creationId xmlns:a16="http://schemas.microsoft.com/office/drawing/2014/main" id="{FB11351B-3BD7-ECDA-069E-5B555FBEEA8D}"/>
                  </a:ext>
                </a:extLst>
              </p:cNvPr>
              <p:cNvSpPr txBox="1">
                <a:spLocks noRot="1" noChangeAspect="1" noMove="1" noResize="1" noEditPoints="1" noAdjustHandles="1" noChangeArrowheads="1" noChangeShapeType="1" noTextEdit="1"/>
              </p:cNvSpPr>
              <p:nvPr/>
            </p:nvSpPr>
            <p:spPr>
              <a:xfrm>
                <a:off x="7895484" y="3281538"/>
                <a:ext cx="3192087" cy="612796"/>
              </a:xfrm>
              <a:prstGeom prst="rect">
                <a:avLst/>
              </a:prstGeom>
              <a:blipFill>
                <a:blip r:embed="rId11"/>
                <a:stretch>
                  <a:fillRect b="-40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314B6BF-730B-FECE-6740-7D9CB7E4DD71}"/>
                  </a:ext>
                </a:extLst>
              </p:cNvPr>
              <p:cNvSpPr txBox="1"/>
              <p:nvPr/>
            </p:nvSpPr>
            <p:spPr>
              <a:xfrm>
                <a:off x="7850513" y="4043003"/>
                <a:ext cx="3192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solidFill>
                            <a:schemeClr val="accent1"/>
                          </a:solidFill>
                          <a:latin typeface="Cambria Math" panose="02040503050406030204" pitchFamily="18" charset="0"/>
                        </a:rPr>
                        <m:t>Gradient</m:t>
                      </m:r>
                      <m:r>
                        <a:rPr lang="en-GB" b="0" i="0" smtClean="0">
                          <a:solidFill>
                            <a:schemeClr val="accent1"/>
                          </a:solidFill>
                          <a:latin typeface="Cambria Math" panose="02040503050406030204" pitchFamily="18" charset="0"/>
                        </a:rPr>
                        <m:t>=−</m:t>
                      </m:r>
                      <m:r>
                        <a:rPr lang="en-GB" b="0" i="0" smtClean="0">
                          <a:solidFill>
                            <a:schemeClr val="accent1"/>
                          </a:solidFill>
                          <a:latin typeface="Cambria Math" panose="02040503050406030204" pitchFamily="18" charset="0"/>
                        </a:rPr>
                        <m:t>2</m:t>
                      </m:r>
                    </m:oMath>
                  </m:oMathPara>
                </a14:m>
                <a:endParaRPr lang="en-GB" dirty="0">
                  <a:solidFill>
                    <a:schemeClr val="accent1"/>
                  </a:solidFill>
                  <a:latin typeface="Century Gothic" panose="020B0502020202020204" pitchFamily="34" charset="0"/>
                </a:endParaRPr>
              </a:p>
            </p:txBody>
          </p:sp>
        </mc:Choice>
        <mc:Fallback xmlns="">
          <p:sp>
            <p:nvSpPr>
              <p:cNvPr id="14" name="TextBox 13">
                <a:extLst>
                  <a:ext uri="{FF2B5EF4-FFF2-40B4-BE49-F238E27FC236}">
                    <a16:creationId xmlns:a16="http://schemas.microsoft.com/office/drawing/2014/main" id="{7314B6BF-730B-FECE-6740-7D9CB7E4DD71}"/>
                  </a:ext>
                </a:extLst>
              </p:cNvPr>
              <p:cNvSpPr txBox="1">
                <a:spLocks noRot="1" noChangeAspect="1" noMove="1" noResize="1" noEditPoints="1" noAdjustHandles="1" noChangeArrowheads="1" noChangeShapeType="1" noTextEdit="1"/>
              </p:cNvSpPr>
              <p:nvPr/>
            </p:nvSpPr>
            <p:spPr>
              <a:xfrm>
                <a:off x="7850513" y="4043003"/>
                <a:ext cx="3192087" cy="369332"/>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247502B-EA3B-A83C-720F-4CAE382B5325}"/>
                  </a:ext>
                </a:extLst>
              </p:cNvPr>
              <p:cNvSpPr txBox="1"/>
              <p:nvPr/>
            </p:nvSpPr>
            <p:spPr>
              <a:xfrm>
                <a:off x="8006059" y="4651777"/>
                <a:ext cx="3756454"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b="0" i="0" u="sng" smtClean="0">
                          <a:solidFill>
                            <a:schemeClr val="accent1"/>
                          </a:solidFill>
                          <a:latin typeface="Cambria Math" panose="02040503050406030204" pitchFamily="18" charset="0"/>
                        </a:rPr>
                        <m:t>Acceleration</m:t>
                      </m:r>
                      <m:r>
                        <a:rPr lang="en-GB" b="0" i="0" u="sng" smtClean="0">
                          <a:solidFill>
                            <a:schemeClr val="accent1"/>
                          </a:solidFill>
                          <a:latin typeface="Cambria Math" panose="02040503050406030204" pitchFamily="18" charset="0"/>
                        </a:rPr>
                        <m:t>=−</m:t>
                      </m:r>
                      <m:r>
                        <a:rPr lang="en-GB" b="0" i="0" u="sng" smtClean="0">
                          <a:solidFill>
                            <a:schemeClr val="accent1"/>
                          </a:solidFill>
                          <a:latin typeface="Cambria Math" panose="02040503050406030204" pitchFamily="18" charset="0"/>
                        </a:rPr>
                        <m:t>2</m:t>
                      </m:r>
                      <m:r>
                        <a:rPr lang="en-GB" b="0" i="0" u="sng" smtClean="0">
                          <a:solidFill>
                            <a:schemeClr val="accent1"/>
                          </a:solidFill>
                          <a:latin typeface="Cambria Math" panose="02040503050406030204" pitchFamily="18" charset="0"/>
                        </a:rPr>
                        <m:t> </m:t>
                      </m:r>
                      <m:r>
                        <m:rPr>
                          <m:sty m:val="p"/>
                        </m:rPr>
                        <a:rPr lang="en-GB" b="0" i="0" u="sng" smtClean="0">
                          <a:solidFill>
                            <a:schemeClr val="accent1"/>
                          </a:solidFill>
                          <a:latin typeface="Cambria Math" panose="02040503050406030204" pitchFamily="18" charset="0"/>
                        </a:rPr>
                        <m:t>m</m:t>
                      </m:r>
                      <m:r>
                        <a:rPr lang="en-GB" b="0" i="0" u="sng" smtClean="0">
                          <a:solidFill>
                            <a:schemeClr val="accent1"/>
                          </a:solidFill>
                          <a:latin typeface="Cambria Math" panose="02040503050406030204" pitchFamily="18" charset="0"/>
                        </a:rPr>
                        <m:t>/</m:t>
                      </m:r>
                      <m:r>
                        <m:rPr>
                          <m:sty m:val="p"/>
                        </m:rPr>
                        <a:rPr lang="en-GB" b="0" i="0" u="sng" smtClean="0">
                          <a:solidFill>
                            <a:schemeClr val="accent1"/>
                          </a:solidFill>
                          <a:latin typeface="Cambria Math" panose="02040503050406030204" pitchFamily="18" charset="0"/>
                        </a:rPr>
                        <m:t>s</m:t>
                      </m:r>
                      <m:r>
                        <a:rPr lang="en-GB" b="0" i="0" u="sng" baseline="30000" smtClean="0">
                          <a:solidFill>
                            <a:schemeClr val="accent1"/>
                          </a:solidFill>
                          <a:latin typeface="Cambria Math" panose="02040503050406030204" pitchFamily="18" charset="0"/>
                        </a:rPr>
                        <m:t>2</m:t>
                      </m:r>
                    </m:oMath>
                  </m:oMathPara>
                </a14:m>
                <a:endParaRPr lang="en-GB" u="sng" baseline="30000" dirty="0">
                  <a:solidFill>
                    <a:schemeClr val="accent1"/>
                  </a:solidFill>
                  <a:latin typeface="Century Gothic" panose="020B0502020202020204" pitchFamily="34" charset="0"/>
                </a:endParaRPr>
              </a:p>
            </p:txBody>
          </p:sp>
        </mc:Choice>
        <mc:Fallback xmlns="">
          <p:sp>
            <p:nvSpPr>
              <p:cNvPr id="15" name="TextBox 14">
                <a:extLst>
                  <a:ext uri="{FF2B5EF4-FFF2-40B4-BE49-F238E27FC236}">
                    <a16:creationId xmlns:a16="http://schemas.microsoft.com/office/drawing/2014/main" id="{6247502B-EA3B-A83C-720F-4CAE382B5325}"/>
                  </a:ext>
                </a:extLst>
              </p:cNvPr>
              <p:cNvSpPr txBox="1">
                <a:spLocks noRot="1" noChangeAspect="1" noMove="1" noResize="1" noEditPoints="1" noAdjustHandles="1" noChangeArrowheads="1" noChangeShapeType="1" noTextEdit="1"/>
              </p:cNvSpPr>
              <p:nvPr/>
            </p:nvSpPr>
            <p:spPr>
              <a:xfrm>
                <a:off x="8006059" y="4651777"/>
                <a:ext cx="3756454" cy="362984"/>
              </a:xfrm>
              <a:prstGeom prst="rect">
                <a:avLst/>
              </a:prstGeom>
              <a:blipFill>
                <a:blip r:embed="rId13"/>
                <a:stretch>
                  <a:fillRect b="-16667"/>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20C4BD6E-5D42-28E7-2E5F-58726CFFBE61}"/>
              </a:ext>
            </a:extLst>
          </p:cNvPr>
          <p:cNvSpPr txBox="1"/>
          <p:nvPr/>
        </p:nvSpPr>
        <p:spPr>
          <a:xfrm>
            <a:off x="404734" y="5522863"/>
            <a:ext cx="10942820" cy="707886"/>
          </a:xfrm>
          <a:prstGeom prst="rect">
            <a:avLst/>
          </a:prstGeom>
          <a:noFill/>
        </p:spPr>
        <p:txBody>
          <a:bodyPr wrap="square" rtlCol="0">
            <a:spAutoFit/>
          </a:bodyPr>
          <a:lstStyle/>
          <a:p>
            <a:r>
              <a:rPr lang="en-GB" sz="2000" dirty="0">
                <a:solidFill>
                  <a:schemeClr val="accent1"/>
                </a:solidFill>
                <a:latin typeface="Century Gothic" panose="020B0502020202020204" pitchFamily="34" charset="0"/>
              </a:rPr>
              <a:t>The numbers for acceleration are the same but the second value is negative, showing deceleration.</a:t>
            </a:r>
          </a:p>
        </p:txBody>
      </p:sp>
      <p:sp>
        <p:nvSpPr>
          <p:cNvPr id="13" name="Title 2">
            <a:extLst>
              <a:ext uri="{FF2B5EF4-FFF2-40B4-BE49-F238E27FC236}">
                <a16:creationId xmlns:a16="http://schemas.microsoft.com/office/drawing/2014/main" id="{A5E51B47-C2AE-CFF7-D29F-8F76D76AC74B}"/>
              </a:ext>
            </a:extLst>
          </p:cNvPr>
          <p:cNvSpPr txBox="1">
            <a:spLocks/>
          </p:cNvSpPr>
          <p:nvPr/>
        </p:nvSpPr>
        <p:spPr>
          <a:xfrm>
            <a:off x="209863" y="0"/>
            <a:ext cx="10620375"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GB" sz="2600" b="1" dirty="0">
                <a:latin typeface="Century Gothic" panose="020B0502020202020204" pitchFamily="34" charset="0"/>
              </a:rPr>
              <a:t>You: Interpreting velocity-time graphs</a:t>
            </a:r>
          </a:p>
        </p:txBody>
      </p:sp>
    </p:spTree>
    <p:extLst>
      <p:ext uri="{BB962C8B-B14F-4D97-AF65-F5344CB8AC3E}">
        <p14:creationId xmlns:p14="http://schemas.microsoft.com/office/powerpoint/2010/main" val="149241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5" grpId="0"/>
      <p:bldP spid="6" grpId="0"/>
      <p:bldP spid="7" grpId="0"/>
      <p:bldP spid="8" grpId="0"/>
      <p:bldP spid="2" grpId="0"/>
      <p:bldP spid="11" grpId="0"/>
      <p:bldP spid="12"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Explain: </a:t>
            </a:r>
            <a:r>
              <a:rPr lang="en-GB" i="1" dirty="0">
                <a:latin typeface="Century Gothic" panose="020B0502020202020204" pitchFamily="34" charset="0"/>
              </a:rPr>
              <a:t>to use scientific understanding to make something clear or state the reason for something happening</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499009"/>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
        <p:nvSpPr>
          <p:cNvPr id="12" name="TextBox 11">
            <a:extLst>
              <a:ext uri="{FF2B5EF4-FFF2-40B4-BE49-F238E27FC236}">
                <a16:creationId xmlns:a16="http://schemas.microsoft.com/office/drawing/2014/main" id="{EE17566B-242D-8944-AEC1-6847F301D664}"/>
              </a:ext>
            </a:extLst>
          </p:cNvPr>
          <p:cNvSpPr txBox="1"/>
          <p:nvPr/>
        </p:nvSpPr>
        <p:spPr>
          <a:xfrm>
            <a:off x="218037" y="1383440"/>
            <a:ext cx="5845931"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the meaning of the different features of velocity-time graphs. </a:t>
            </a:r>
          </a:p>
        </p:txBody>
      </p:sp>
      <p:sp>
        <p:nvSpPr>
          <p:cNvPr id="14" name="TextBox 13">
            <a:extLst>
              <a:ext uri="{FF2B5EF4-FFF2-40B4-BE49-F238E27FC236}">
                <a16:creationId xmlns:a16="http://schemas.microsoft.com/office/drawing/2014/main" id="{07CE1F8D-8D2E-D947-8C7F-B13BDBF75C2F}"/>
              </a:ext>
            </a:extLst>
          </p:cNvPr>
          <p:cNvSpPr txBox="1"/>
          <p:nvPr/>
        </p:nvSpPr>
        <p:spPr>
          <a:xfrm>
            <a:off x="218037" y="2868341"/>
            <a:ext cx="6422606" cy="3416320"/>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A </a:t>
            </a:r>
            <a:r>
              <a:rPr lang="en-US" b="1" dirty="0">
                <a:solidFill>
                  <a:schemeClr val="accent1"/>
                </a:solidFill>
                <a:latin typeface="Century Gothic" panose="020B0502020202020204" pitchFamily="34" charset="0"/>
              </a:rPr>
              <a:t>horizontal line </a:t>
            </a:r>
            <a:r>
              <a:rPr lang="en-US" dirty="0">
                <a:solidFill>
                  <a:schemeClr val="accent1"/>
                </a:solidFill>
                <a:latin typeface="Century Gothic" panose="020B0502020202020204" pitchFamily="34" charset="0"/>
              </a:rPr>
              <a:t>on a velocity-time graph represents an object that is travelling with </a:t>
            </a:r>
            <a:r>
              <a:rPr lang="en-US" b="1" dirty="0">
                <a:solidFill>
                  <a:schemeClr val="accent1"/>
                </a:solidFill>
                <a:latin typeface="Century Gothic" panose="020B0502020202020204" pitchFamily="34" charset="0"/>
              </a:rPr>
              <a:t>constant velocity</a:t>
            </a:r>
            <a:r>
              <a:rPr lang="en-US" dirty="0">
                <a:solidFill>
                  <a:schemeClr val="accent1"/>
                </a:solidFill>
                <a:latin typeface="Century Gothic" panose="020B0502020202020204" pitchFamily="34" charset="0"/>
              </a:rPr>
              <a:t>, </a:t>
            </a:r>
            <a:r>
              <a:rPr lang="en-US" u="sng" dirty="0">
                <a:solidFill>
                  <a:schemeClr val="accent1"/>
                </a:solidFill>
                <a:latin typeface="Century Gothic" panose="020B0502020202020204" pitchFamily="34" charset="0"/>
              </a:rPr>
              <a:t>because</a:t>
            </a:r>
            <a:r>
              <a:rPr lang="en-US" dirty="0">
                <a:solidFill>
                  <a:schemeClr val="accent1"/>
                </a:solidFill>
                <a:latin typeface="Century Gothic" panose="020B0502020202020204" pitchFamily="34" charset="0"/>
              </a:rPr>
              <a:t> the velocity is </a:t>
            </a:r>
            <a:r>
              <a:rPr lang="en-US" b="1" dirty="0">
                <a:solidFill>
                  <a:schemeClr val="accent1"/>
                </a:solidFill>
                <a:latin typeface="Century Gothic" panose="020B0502020202020204" pitchFamily="34" charset="0"/>
              </a:rPr>
              <a:t>not changing </a:t>
            </a:r>
            <a:r>
              <a:rPr lang="en-US" dirty="0">
                <a:solidFill>
                  <a:schemeClr val="accent1"/>
                </a:solidFill>
                <a:latin typeface="Century Gothic" panose="020B0502020202020204" pitchFamily="34" charset="0"/>
              </a:rPr>
              <a:t>over time</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A </a:t>
            </a:r>
            <a:r>
              <a:rPr lang="en-US" b="1" dirty="0">
                <a:solidFill>
                  <a:schemeClr val="accent1"/>
                </a:solidFill>
                <a:latin typeface="Century Gothic" panose="020B0502020202020204" pitchFamily="34" charset="0"/>
              </a:rPr>
              <a:t>positive gradient </a:t>
            </a:r>
            <a:r>
              <a:rPr lang="en-US" dirty="0">
                <a:solidFill>
                  <a:schemeClr val="accent1"/>
                </a:solidFill>
                <a:latin typeface="Century Gothic" panose="020B0502020202020204" pitchFamily="34" charset="0"/>
              </a:rPr>
              <a:t>shows a </a:t>
            </a:r>
            <a:r>
              <a:rPr lang="en-US" b="1" dirty="0">
                <a:solidFill>
                  <a:schemeClr val="accent1"/>
                </a:solidFill>
                <a:latin typeface="Century Gothic" panose="020B0502020202020204" pitchFamily="34" charset="0"/>
              </a:rPr>
              <a:t>positive acceleration </a:t>
            </a:r>
            <a:r>
              <a:rPr lang="en-US" dirty="0">
                <a:solidFill>
                  <a:schemeClr val="accent1"/>
                </a:solidFill>
                <a:latin typeface="Century Gothic" panose="020B0502020202020204" pitchFamily="34" charset="0"/>
              </a:rPr>
              <a:t>(speeding up), </a:t>
            </a:r>
            <a:r>
              <a:rPr lang="en-US" u="sng" dirty="0">
                <a:solidFill>
                  <a:schemeClr val="accent1"/>
                </a:solidFill>
                <a:latin typeface="Century Gothic" panose="020B0502020202020204" pitchFamily="34" charset="0"/>
              </a:rPr>
              <a:t>because</a:t>
            </a:r>
            <a:r>
              <a:rPr lang="en-US" dirty="0">
                <a:solidFill>
                  <a:schemeClr val="accent1"/>
                </a:solidFill>
                <a:latin typeface="Century Gothic" panose="020B0502020202020204" pitchFamily="34" charset="0"/>
              </a:rPr>
              <a:t> the </a:t>
            </a:r>
            <a:r>
              <a:rPr lang="en-US" b="1" dirty="0">
                <a:solidFill>
                  <a:schemeClr val="accent1"/>
                </a:solidFill>
                <a:latin typeface="Century Gothic" panose="020B0502020202020204" pitchFamily="34" charset="0"/>
              </a:rPr>
              <a:t>velocity</a:t>
            </a:r>
            <a:r>
              <a:rPr lang="en-US" dirty="0">
                <a:solidFill>
                  <a:schemeClr val="accent1"/>
                </a:solidFill>
                <a:latin typeface="Century Gothic" panose="020B0502020202020204" pitchFamily="34" charset="0"/>
              </a:rPr>
              <a:t> is </a:t>
            </a:r>
            <a:r>
              <a:rPr lang="en-US" b="1" dirty="0">
                <a:solidFill>
                  <a:schemeClr val="accent1"/>
                </a:solidFill>
                <a:latin typeface="Century Gothic" panose="020B0502020202020204" pitchFamily="34" charset="0"/>
              </a:rPr>
              <a:t>increasing</a:t>
            </a:r>
            <a:r>
              <a:rPr lang="en-US" dirty="0">
                <a:solidFill>
                  <a:schemeClr val="accent1"/>
                </a:solidFill>
                <a:latin typeface="Century Gothic" panose="020B0502020202020204" pitchFamily="34" charset="0"/>
              </a:rPr>
              <a:t> over time</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A </a:t>
            </a:r>
            <a:r>
              <a:rPr lang="en-US" b="1" dirty="0">
                <a:solidFill>
                  <a:schemeClr val="accent1"/>
                </a:solidFill>
                <a:latin typeface="Century Gothic" panose="020B0502020202020204" pitchFamily="34" charset="0"/>
              </a:rPr>
              <a:t>negative gradient </a:t>
            </a:r>
            <a:r>
              <a:rPr lang="en-US" dirty="0">
                <a:solidFill>
                  <a:schemeClr val="accent1"/>
                </a:solidFill>
                <a:latin typeface="Century Gothic" panose="020B0502020202020204" pitchFamily="34" charset="0"/>
              </a:rPr>
              <a:t>shows a </a:t>
            </a:r>
            <a:r>
              <a:rPr lang="en-US" b="1" dirty="0">
                <a:solidFill>
                  <a:schemeClr val="accent1"/>
                </a:solidFill>
                <a:latin typeface="Century Gothic" panose="020B0502020202020204" pitchFamily="34" charset="0"/>
              </a:rPr>
              <a:t>negative</a:t>
            </a:r>
            <a:r>
              <a:rPr lang="en-US" dirty="0">
                <a:solidFill>
                  <a:schemeClr val="accent1"/>
                </a:solidFill>
                <a:latin typeface="Century Gothic" panose="020B0502020202020204" pitchFamily="34" charset="0"/>
              </a:rPr>
              <a:t> </a:t>
            </a:r>
            <a:r>
              <a:rPr lang="en-US" b="1" dirty="0">
                <a:solidFill>
                  <a:schemeClr val="accent1"/>
                </a:solidFill>
                <a:latin typeface="Century Gothic" panose="020B0502020202020204" pitchFamily="34" charset="0"/>
              </a:rPr>
              <a:t>acceleration</a:t>
            </a:r>
            <a:r>
              <a:rPr lang="en-US" dirty="0">
                <a:solidFill>
                  <a:schemeClr val="accent1"/>
                </a:solidFill>
                <a:latin typeface="Century Gothic" panose="020B0502020202020204" pitchFamily="34" charset="0"/>
              </a:rPr>
              <a:t> (slowing down), </a:t>
            </a:r>
            <a:r>
              <a:rPr lang="en-US" u="sng" dirty="0">
                <a:solidFill>
                  <a:schemeClr val="accent1"/>
                </a:solidFill>
                <a:latin typeface="Century Gothic" panose="020B0502020202020204" pitchFamily="34" charset="0"/>
              </a:rPr>
              <a:t>because</a:t>
            </a:r>
            <a:r>
              <a:rPr lang="en-US" dirty="0">
                <a:solidFill>
                  <a:schemeClr val="accent1"/>
                </a:solidFill>
                <a:latin typeface="Century Gothic" panose="020B0502020202020204" pitchFamily="34" charset="0"/>
              </a:rPr>
              <a:t> the </a:t>
            </a:r>
            <a:r>
              <a:rPr lang="en-US" b="1" dirty="0">
                <a:solidFill>
                  <a:schemeClr val="accent1"/>
                </a:solidFill>
                <a:latin typeface="Century Gothic" panose="020B0502020202020204" pitchFamily="34" charset="0"/>
              </a:rPr>
              <a:t>velocity</a:t>
            </a:r>
            <a:r>
              <a:rPr lang="en-US" dirty="0">
                <a:solidFill>
                  <a:schemeClr val="accent1"/>
                </a:solidFill>
                <a:latin typeface="Century Gothic" panose="020B0502020202020204" pitchFamily="34" charset="0"/>
              </a:rPr>
              <a:t> is </a:t>
            </a:r>
            <a:r>
              <a:rPr lang="en-US" b="1" dirty="0">
                <a:solidFill>
                  <a:schemeClr val="accent1"/>
                </a:solidFill>
                <a:latin typeface="Century Gothic" panose="020B0502020202020204" pitchFamily="34" charset="0"/>
              </a:rPr>
              <a:t>decreasing</a:t>
            </a:r>
            <a:r>
              <a:rPr lang="en-US" dirty="0">
                <a:solidFill>
                  <a:schemeClr val="accent1"/>
                </a:solidFill>
                <a:latin typeface="Century Gothic" panose="020B0502020202020204" pitchFamily="34" charset="0"/>
              </a:rPr>
              <a:t> over time</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The </a:t>
            </a:r>
            <a:r>
              <a:rPr lang="en-US" b="1" dirty="0">
                <a:solidFill>
                  <a:schemeClr val="accent1"/>
                </a:solidFill>
                <a:latin typeface="Century Gothic" panose="020B0502020202020204" pitchFamily="34" charset="0"/>
              </a:rPr>
              <a:t>gradient</a:t>
            </a:r>
            <a:r>
              <a:rPr lang="en-US" dirty="0">
                <a:solidFill>
                  <a:schemeClr val="accent1"/>
                </a:solidFill>
                <a:latin typeface="Century Gothic" panose="020B0502020202020204" pitchFamily="34" charset="0"/>
              </a:rPr>
              <a:t> of a velocity-time graph shows the </a:t>
            </a:r>
            <a:r>
              <a:rPr lang="en-US" b="1" dirty="0">
                <a:solidFill>
                  <a:schemeClr val="accent1"/>
                </a:solidFill>
                <a:latin typeface="Century Gothic" panose="020B0502020202020204" pitchFamily="34" charset="0"/>
              </a:rPr>
              <a:t>acceleration</a:t>
            </a:r>
            <a:r>
              <a:rPr lang="en-US" dirty="0">
                <a:solidFill>
                  <a:schemeClr val="accent1"/>
                </a:solidFill>
                <a:latin typeface="Century Gothic" panose="020B0502020202020204" pitchFamily="34" charset="0"/>
              </a:rPr>
              <a:t> </a:t>
            </a:r>
            <a:r>
              <a:rPr lang="en-US" u="sng" dirty="0">
                <a:solidFill>
                  <a:schemeClr val="accent1"/>
                </a:solidFill>
                <a:latin typeface="Century Gothic" panose="020B0502020202020204" pitchFamily="34" charset="0"/>
              </a:rPr>
              <a:t>because</a:t>
            </a:r>
            <a:r>
              <a:rPr lang="en-US" dirty="0">
                <a:solidFill>
                  <a:schemeClr val="accent1"/>
                </a:solidFill>
                <a:latin typeface="Century Gothic" panose="020B0502020202020204" pitchFamily="34" charset="0"/>
              </a:rPr>
              <a:t> it shows </a:t>
            </a:r>
            <a:r>
              <a:rPr lang="en-US" b="1" dirty="0">
                <a:solidFill>
                  <a:schemeClr val="accent1"/>
                </a:solidFill>
                <a:latin typeface="Century Gothic" panose="020B0502020202020204" pitchFamily="34" charset="0"/>
              </a:rPr>
              <a:t>how quickly </a:t>
            </a:r>
            <a:r>
              <a:rPr lang="en-US" dirty="0">
                <a:solidFill>
                  <a:schemeClr val="accent1"/>
                </a:solidFill>
                <a:latin typeface="Century Gothic" panose="020B0502020202020204" pitchFamily="34" charset="0"/>
              </a:rPr>
              <a:t>the </a:t>
            </a:r>
            <a:r>
              <a:rPr lang="en-US" b="1" dirty="0">
                <a:solidFill>
                  <a:schemeClr val="accent1"/>
                </a:solidFill>
                <a:latin typeface="Century Gothic" panose="020B0502020202020204" pitchFamily="34" charset="0"/>
              </a:rPr>
              <a:t>velocity changes</a:t>
            </a:r>
          </a:p>
        </p:txBody>
      </p:sp>
    </p:spTree>
    <p:extLst>
      <p:ext uri="{BB962C8B-B14F-4D97-AF65-F5344CB8AC3E}">
        <p14:creationId xmlns:p14="http://schemas.microsoft.com/office/powerpoint/2010/main" val="76510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91"/>
        <p:cNvGrpSpPr/>
        <p:nvPr/>
      </p:nvGrpSpPr>
      <p:grpSpPr>
        <a:xfrm>
          <a:off x="0" y="0"/>
          <a:ext cx="0" cy="0"/>
          <a:chOff x="0" y="0"/>
          <a:chExt cx="0" cy="0"/>
        </a:xfrm>
      </p:grpSpPr>
      <p:sp>
        <p:nvSpPr>
          <p:cNvPr id="194" name="Google Shape;194;p8"/>
          <p:cNvSpPr txBox="1"/>
          <p:nvPr/>
        </p:nvSpPr>
        <p:spPr>
          <a:xfrm>
            <a:off x="540000" y="1080000"/>
            <a:ext cx="5071906" cy="5170646"/>
          </a:xfrm>
          <a:prstGeom prst="rect">
            <a:avLst/>
          </a:prstGeom>
          <a:noFill/>
          <a:ln>
            <a:noFill/>
          </a:ln>
        </p:spPr>
        <p:txBody>
          <a:bodyPr spcFirstLastPara="1" wrap="square" lIns="0" tIns="0" rIns="0" bIns="0" anchor="t" anchorCtr="0">
            <a:spAutoFit/>
          </a:bodyPr>
          <a:lstStyle/>
          <a:p>
            <a:r>
              <a:rPr lang="en-GB" sz="2400" dirty="0">
                <a:latin typeface="Century Gothic" panose="020B0502020202020204" pitchFamily="34" charset="0"/>
              </a:rPr>
              <a:t>Complete the velocity-time graph activity.</a:t>
            </a:r>
          </a:p>
          <a:p>
            <a:endParaRPr lang="en-GB" sz="2400" dirty="0">
              <a:latin typeface="Century Gothic" panose="020B0502020202020204" pitchFamily="34" charset="0"/>
            </a:endParaRPr>
          </a:p>
          <a:p>
            <a:r>
              <a:rPr lang="en-GB" sz="2400" dirty="0">
                <a:latin typeface="Century Gothic" panose="020B0502020202020204" pitchFamily="34" charset="0"/>
              </a:rPr>
              <a:t>Fill in the table to describe the differences between a displacement-time graph and a velocity-time graph.</a:t>
            </a:r>
          </a:p>
          <a:p>
            <a:endParaRPr lang="en-GB" sz="2400" dirty="0">
              <a:latin typeface="Century Gothic" panose="020B0502020202020204" pitchFamily="34" charset="0"/>
            </a:endParaRPr>
          </a:p>
          <a:p>
            <a:r>
              <a:rPr lang="en-GB" sz="2400" dirty="0">
                <a:latin typeface="Century Gothic" panose="020B0502020202020204" pitchFamily="34" charset="0"/>
              </a:rPr>
              <a:t>Ensure you show working where necessary. </a:t>
            </a:r>
          </a:p>
          <a:p>
            <a:endParaRPr lang="en-GB" sz="2400" dirty="0">
              <a:latin typeface="Century Gothic" panose="020B0502020202020204" pitchFamily="34" charset="0"/>
            </a:endParaRPr>
          </a:p>
          <a:p>
            <a:r>
              <a:rPr lang="en-GB" sz="2400" dirty="0">
                <a:latin typeface="Century Gothic" panose="020B0502020202020204" pitchFamily="34" charset="0"/>
              </a:rPr>
              <a:t>Use a ruler and pencil to draw your own velocity-time graph. </a:t>
            </a:r>
          </a:p>
          <a:p>
            <a:endParaRPr lang="en-GB" sz="2400" dirty="0">
              <a:latin typeface="Century Gothic" panose="020B0502020202020204" pitchFamily="34" charset="0"/>
            </a:endParaRPr>
          </a:p>
        </p:txBody>
      </p:sp>
      <p:sp>
        <p:nvSpPr>
          <p:cNvPr id="2" name="Title 1">
            <a:extLst>
              <a:ext uri="{FF2B5EF4-FFF2-40B4-BE49-F238E27FC236}">
                <a16:creationId xmlns:a16="http://schemas.microsoft.com/office/drawing/2014/main" id="{FD193C2C-0350-CD4B-9881-FD7125D2E88F}"/>
              </a:ext>
            </a:extLst>
          </p:cNvPr>
          <p:cNvSpPr>
            <a:spLocks noGrp="1"/>
          </p:cNvSpPr>
          <p:nvPr>
            <p:ph type="title"/>
          </p:nvPr>
        </p:nvSpPr>
        <p:spPr/>
        <p:txBody>
          <a:bodyPr>
            <a:normAutofit/>
          </a:bodyPr>
          <a:lstStyle/>
          <a:p>
            <a:pPr lvl="0">
              <a:lnSpc>
                <a:spcPct val="150000"/>
              </a:lnSpc>
              <a:spcBef>
                <a:spcPts val="0"/>
              </a:spcBef>
            </a:pPr>
            <a:r>
              <a:rPr lang="en-GB">
                <a:solidFill>
                  <a:schemeClr val="dk1"/>
                </a:solidFill>
                <a:latin typeface="Century Gothic"/>
                <a:ea typeface="Century Gothic"/>
                <a:cs typeface="Century Gothic"/>
                <a:sym typeface="Century Gothic"/>
              </a:rPr>
              <a:t>Velocity-Time Graphs</a:t>
            </a:r>
          </a:p>
        </p:txBody>
      </p:sp>
      <p:pic>
        <p:nvPicPr>
          <p:cNvPr id="10" name="Picture 9" descr="Chart, line chart&#10;&#10;Description automatically generated">
            <a:extLst>
              <a:ext uri="{FF2B5EF4-FFF2-40B4-BE49-F238E27FC236}">
                <a16:creationId xmlns:a16="http://schemas.microsoft.com/office/drawing/2014/main" id="{53118179-BC4B-A24C-8A43-4095BB30DBD3}"/>
              </a:ext>
            </a:extLst>
          </p:cNvPr>
          <p:cNvPicPr>
            <a:picLocks noChangeAspect="1"/>
          </p:cNvPicPr>
          <p:nvPr/>
        </p:nvPicPr>
        <p:blipFill>
          <a:blip r:embed="rId3"/>
          <a:stretch>
            <a:fillRect/>
          </a:stretch>
        </p:blipFill>
        <p:spPr>
          <a:xfrm>
            <a:off x="6545306" y="277906"/>
            <a:ext cx="4854677" cy="6858000"/>
          </a:xfrm>
          <a:prstGeom prst="rect">
            <a:avLst/>
          </a:prstGeom>
          <a:ln>
            <a:solidFill>
              <a:schemeClr val="tx1"/>
            </a:solidFill>
          </a:ln>
        </p:spPr>
      </p:pic>
      <p:pic>
        <p:nvPicPr>
          <p:cNvPr id="8" name="Picture 7" descr="Chart, line chart&#10;&#10;Description automatically generated">
            <a:extLst>
              <a:ext uri="{FF2B5EF4-FFF2-40B4-BE49-F238E27FC236}">
                <a16:creationId xmlns:a16="http://schemas.microsoft.com/office/drawing/2014/main" id="{31EFB0F1-C056-7E4A-B8B8-641E695DC94D}"/>
              </a:ext>
            </a:extLst>
          </p:cNvPr>
          <p:cNvPicPr>
            <a:picLocks noChangeAspect="1"/>
          </p:cNvPicPr>
          <p:nvPr/>
        </p:nvPicPr>
        <p:blipFill>
          <a:blip r:embed="rId4"/>
          <a:stretch>
            <a:fillRect/>
          </a:stretch>
        </p:blipFill>
        <p:spPr>
          <a:xfrm>
            <a:off x="6355860" y="719999"/>
            <a:ext cx="4821456" cy="6858000"/>
          </a:xfrm>
          <a:prstGeom prst="rect">
            <a:avLst/>
          </a:prstGeom>
          <a:ln>
            <a:solidFill>
              <a:schemeClr val="tx1"/>
            </a:solidFill>
          </a:ln>
        </p:spPr>
      </p:pic>
      <p:pic>
        <p:nvPicPr>
          <p:cNvPr id="6" name="Picture 5" descr="Chart, line chart&#10;&#10;Description automatically generated">
            <a:extLst>
              <a:ext uri="{FF2B5EF4-FFF2-40B4-BE49-F238E27FC236}">
                <a16:creationId xmlns:a16="http://schemas.microsoft.com/office/drawing/2014/main" id="{AA0015BD-43C5-C844-B22B-B56036F7B4FF}"/>
              </a:ext>
            </a:extLst>
          </p:cNvPr>
          <p:cNvPicPr>
            <a:picLocks noChangeAspect="1"/>
          </p:cNvPicPr>
          <p:nvPr/>
        </p:nvPicPr>
        <p:blipFill>
          <a:blip r:embed="rId5"/>
          <a:stretch>
            <a:fillRect/>
          </a:stretch>
        </p:blipFill>
        <p:spPr>
          <a:xfrm>
            <a:off x="6209691" y="1275812"/>
            <a:ext cx="4817806" cy="6858000"/>
          </a:xfrm>
          <a:prstGeom prst="rect">
            <a:avLst/>
          </a:prstGeom>
          <a:ln>
            <a:solidFill>
              <a:schemeClr val="tx1"/>
            </a:solidFill>
          </a:ln>
        </p:spPr>
      </p:pic>
      <p:pic>
        <p:nvPicPr>
          <p:cNvPr id="5" name="Picture 4" descr="A graph chart with text&#10;&#10;Description automatically generated with medium confidence">
            <a:extLst>
              <a:ext uri="{FF2B5EF4-FFF2-40B4-BE49-F238E27FC236}">
                <a16:creationId xmlns:a16="http://schemas.microsoft.com/office/drawing/2014/main" id="{EB618CA1-AA23-F52B-4E65-8E5295C25100}"/>
              </a:ext>
            </a:extLst>
          </p:cNvPr>
          <p:cNvPicPr>
            <a:picLocks noChangeAspect="1"/>
          </p:cNvPicPr>
          <p:nvPr/>
        </p:nvPicPr>
        <p:blipFill>
          <a:blip r:embed="rId6"/>
          <a:stretch>
            <a:fillRect/>
          </a:stretch>
        </p:blipFill>
        <p:spPr>
          <a:xfrm>
            <a:off x="5920343" y="1694364"/>
            <a:ext cx="4737664" cy="6700128"/>
          </a:xfrm>
          <a:prstGeom prst="rect">
            <a:avLst/>
          </a:prstGeom>
          <a:ln>
            <a:solidFill>
              <a:schemeClr val="tx1"/>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A graph chart with text&#10;&#10;Description automatically generated">
            <a:extLst>
              <a:ext uri="{FF2B5EF4-FFF2-40B4-BE49-F238E27FC236}">
                <a16:creationId xmlns:a16="http://schemas.microsoft.com/office/drawing/2014/main" id="{B4102D0C-F43C-8CB4-4D40-A1A81C1A67C3}"/>
              </a:ext>
            </a:extLst>
          </p:cNvPr>
          <p:cNvPicPr>
            <a:picLocks noChangeAspect="1"/>
          </p:cNvPicPr>
          <p:nvPr/>
        </p:nvPicPr>
        <p:blipFill>
          <a:blip r:embed="rId2"/>
          <a:stretch>
            <a:fillRect/>
          </a:stretch>
        </p:blipFill>
        <p:spPr>
          <a:xfrm>
            <a:off x="886396" y="1955922"/>
            <a:ext cx="7028411" cy="4573511"/>
          </a:xfrm>
          <a:prstGeom prst="rect">
            <a:avLst/>
          </a:prstGeom>
        </p:spPr>
      </p:pic>
      <p:sp>
        <p:nvSpPr>
          <p:cNvPr id="2" name="Title 1">
            <a:extLst>
              <a:ext uri="{FF2B5EF4-FFF2-40B4-BE49-F238E27FC236}">
                <a16:creationId xmlns:a16="http://schemas.microsoft.com/office/drawing/2014/main" id="{2912740D-B2FC-0CE1-26B8-C7AE4FCD90ED}"/>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Rectangle 2">
            <a:extLst>
              <a:ext uri="{FF2B5EF4-FFF2-40B4-BE49-F238E27FC236}">
                <a16:creationId xmlns:a16="http://schemas.microsoft.com/office/drawing/2014/main" id="{471DDF1A-E4F7-47AA-302B-DA650B9964D4}"/>
              </a:ext>
            </a:extLst>
          </p:cNvPr>
          <p:cNvSpPr/>
          <p:nvPr/>
        </p:nvSpPr>
        <p:spPr>
          <a:xfrm>
            <a:off x="428786" y="719999"/>
            <a:ext cx="10869478" cy="466987"/>
          </a:xfrm>
          <a:prstGeom prst="rect">
            <a:avLst/>
          </a:prstGeom>
        </p:spPr>
        <p:txBody>
          <a:bodyPr wrap="square">
            <a:spAutoFit/>
          </a:bodyPr>
          <a:lstStyle/>
          <a:p>
            <a:pPr>
              <a:lnSpc>
                <a:spcPct val="107000"/>
              </a:lnSpc>
              <a:spcAft>
                <a:spcPts val="800"/>
              </a:spcAft>
            </a:pPr>
            <a:r>
              <a:rPr lang="en-GB" sz="2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1a. The speed at which an object travels in a given direction. </a:t>
            </a:r>
            <a:endParaRPr lang="en-GB" sz="2400" dirty="0">
              <a:solidFill>
                <a:schemeClr val="accent1"/>
              </a:solidFill>
              <a:latin typeface="Calibri" panose="020F0502020204030204" pitchFamily="34" charset="0"/>
              <a:ea typeface="Calibri" panose="020F0502020204030204" pitchFamily="34" charset="0"/>
            </a:endParaRPr>
          </a:p>
        </p:txBody>
      </p:sp>
      <p:sp>
        <p:nvSpPr>
          <p:cNvPr id="4" name="Rectangle 3">
            <a:extLst>
              <a:ext uri="{FF2B5EF4-FFF2-40B4-BE49-F238E27FC236}">
                <a16:creationId xmlns:a16="http://schemas.microsoft.com/office/drawing/2014/main" id="{7D7E476B-55DE-76AE-3BF6-9800FF7D8C46}"/>
              </a:ext>
            </a:extLst>
          </p:cNvPr>
          <p:cNvSpPr/>
          <p:nvPr/>
        </p:nvSpPr>
        <p:spPr>
          <a:xfrm>
            <a:off x="428786" y="1206505"/>
            <a:ext cx="5363969" cy="466987"/>
          </a:xfrm>
          <a:prstGeom prst="rect">
            <a:avLst/>
          </a:prstGeom>
        </p:spPr>
        <p:txBody>
          <a:bodyPr wrap="none">
            <a:spAutoFit/>
          </a:bodyPr>
          <a:lstStyle/>
          <a:p>
            <a:pPr>
              <a:lnSpc>
                <a:spcPct val="107000"/>
              </a:lnSpc>
              <a:spcAft>
                <a:spcPts val="800"/>
              </a:spcAft>
            </a:pPr>
            <a:r>
              <a:rPr lang="en-GB" sz="2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1b. The rate of change of velocity. </a:t>
            </a:r>
            <a:endParaRPr lang="en-GB" sz="2400" dirty="0">
              <a:solidFill>
                <a:schemeClr val="accent1"/>
              </a:solidFill>
              <a:latin typeface="Calibri" panose="020F0502020204030204" pitchFamily="34" charset="0"/>
              <a:ea typeface="Calibri" panose="020F0502020204030204" pitchFamily="34" charset="0"/>
            </a:endParaRPr>
          </a:p>
        </p:txBody>
      </p:sp>
      <p:sp>
        <p:nvSpPr>
          <p:cNvPr id="11" name="Rectangle 10">
            <a:extLst>
              <a:ext uri="{FF2B5EF4-FFF2-40B4-BE49-F238E27FC236}">
                <a16:creationId xmlns:a16="http://schemas.microsoft.com/office/drawing/2014/main" id="{3BE829D1-5E25-0C51-FD08-6BB230B759EE}"/>
              </a:ext>
            </a:extLst>
          </p:cNvPr>
          <p:cNvSpPr/>
          <p:nvPr/>
        </p:nvSpPr>
        <p:spPr>
          <a:xfrm>
            <a:off x="3422517" y="2997920"/>
            <a:ext cx="2229118" cy="733855"/>
          </a:xfrm>
          <a:prstGeom prst="rect">
            <a:avLst/>
          </a:prstGeom>
        </p:spPr>
        <p:txBody>
          <a:bodyPr wrap="square">
            <a:spAutoFit/>
          </a:bodyPr>
          <a:lstStyle/>
          <a:p>
            <a:pPr>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Stationary object</a:t>
            </a:r>
            <a:endParaRPr lang="en-GB" sz="2000" dirty="0">
              <a:solidFill>
                <a:schemeClr val="accent1"/>
              </a:solidFill>
              <a:latin typeface="Calibri" panose="020F0502020204030204" pitchFamily="34" charset="0"/>
              <a:ea typeface="Calibri" panose="020F0502020204030204" pitchFamily="34" charset="0"/>
            </a:endParaRPr>
          </a:p>
        </p:txBody>
      </p:sp>
      <p:sp>
        <p:nvSpPr>
          <p:cNvPr id="12" name="Rectangle 11">
            <a:extLst>
              <a:ext uri="{FF2B5EF4-FFF2-40B4-BE49-F238E27FC236}">
                <a16:creationId xmlns:a16="http://schemas.microsoft.com/office/drawing/2014/main" id="{C617127E-9E83-A71D-CE0A-C913B86807F2}"/>
              </a:ext>
            </a:extLst>
          </p:cNvPr>
          <p:cNvSpPr/>
          <p:nvPr/>
        </p:nvSpPr>
        <p:spPr>
          <a:xfrm>
            <a:off x="5540410" y="3032276"/>
            <a:ext cx="2378141" cy="669671"/>
          </a:xfrm>
          <a:prstGeom prst="rect">
            <a:avLst/>
          </a:prstGeom>
        </p:spPr>
        <p:txBody>
          <a:bodyPr wrap="square">
            <a:spAutoFit/>
          </a:bodyPr>
          <a:lstStyle/>
          <a:p>
            <a:pPr>
              <a:lnSpc>
                <a:spcPct val="107000"/>
              </a:lnSpc>
              <a:spcAft>
                <a:spcPts val="800"/>
              </a:spcAft>
            </a:pP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Object with constant velocity</a:t>
            </a:r>
            <a:endParaRPr lang="en-GB" dirty="0">
              <a:solidFill>
                <a:schemeClr val="accent1"/>
              </a:solidFill>
              <a:latin typeface="Calibri" panose="020F0502020204030204" pitchFamily="34" charset="0"/>
              <a:ea typeface="Calibri" panose="020F0502020204030204" pitchFamily="34" charset="0"/>
            </a:endParaRPr>
          </a:p>
        </p:txBody>
      </p:sp>
      <p:sp>
        <p:nvSpPr>
          <p:cNvPr id="13" name="Rectangle 12">
            <a:extLst>
              <a:ext uri="{FF2B5EF4-FFF2-40B4-BE49-F238E27FC236}">
                <a16:creationId xmlns:a16="http://schemas.microsoft.com/office/drawing/2014/main" id="{0581E5A6-A276-3F10-08C2-FFB12522F88F}"/>
              </a:ext>
            </a:extLst>
          </p:cNvPr>
          <p:cNvSpPr/>
          <p:nvPr/>
        </p:nvSpPr>
        <p:spPr>
          <a:xfrm>
            <a:off x="3422517" y="3856576"/>
            <a:ext cx="2229118" cy="404534"/>
          </a:xfrm>
          <a:prstGeom prst="rect">
            <a:avLst/>
          </a:prstGeom>
        </p:spPr>
        <p:txBody>
          <a:bodyPr wrap="square">
            <a:spAutoFit/>
          </a:bodyPr>
          <a:lstStyle/>
          <a:p>
            <a:pPr>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Constant speed</a:t>
            </a:r>
            <a:endParaRPr lang="en-GB" sz="2000" dirty="0">
              <a:solidFill>
                <a:schemeClr val="accent1"/>
              </a:solidFill>
              <a:latin typeface="Calibri" panose="020F0502020204030204" pitchFamily="34" charset="0"/>
              <a:ea typeface="Calibri" panose="020F0502020204030204" pitchFamily="34" charset="0"/>
            </a:endParaRPr>
          </a:p>
        </p:txBody>
      </p:sp>
      <p:sp>
        <p:nvSpPr>
          <p:cNvPr id="14" name="Rectangle 13">
            <a:extLst>
              <a:ext uri="{FF2B5EF4-FFF2-40B4-BE49-F238E27FC236}">
                <a16:creationId xmlns:a16="http://schemas.microsoft.com/office/drawing/2014/main" id="{6B7A9397-7317-6181-5B8F-CBC274C15CC3}"/>
              </a:ext>
            </a:extLst>
          </p:cNvPr>
          <p:cNvSpPr/>
          <p:nvPr/>
        </p:nvSpPr>
        <p:spPr>
          <a:xfrm>
            <a:off x="5541493" y="3799445"/>
            <a:ext cx="2229118" cy="923330"/>
          </a:xfrm>
          <a:prstGeom prst="rect">
            <a:avLst/>
          </a:prstGeom>
        </p:spPr>
        <p:txBody>
          <a:bodyPr wrap="square">
            <a:spAutoFit/>
          </a:bodyPr>
          <a:lstStyle/>
          <a:p>
            <a:pPr>
              <a:spcAft>
                <a:spcPts val="800"/>
              </a:spcAft>
            </a:pP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Constant acceleration (speeding up)</a:t>
            </a:r>
            <a:endParaRPr lang="en-GB" dirty="0">
              <a:solidFill>
                <a:schemeClr val="accent1"/>
              </a:solidFill>
              <a:latin typeface="Calibri" panose="020F0502020204030204" pitchFamily="34" charset="0"/>
              <a:ea typeface="Calibri" panose="020F0502020204030204" pitchFamily="34" charset="0"/>
            </a:endParaRPr>
          </a:p>
        </p:txBody>
      </p:sp>
      <p:sp>
        <p:nvSpPr>
          <p:cNvPr id="15" name="Rectangle 14">
            <a:extLst>
              <a:ext uri="{FF2B5EF4-FFF2-40B4-BE49-F238E27FC236}">
                <a16:creationId xmlns:a16="http://schemas.microsoft.com/office/drawing/2014/main" id="{2BCA7890-4D17-6AAD-9735-C2A0A5B34FB8}"/>
              </a:ext>
            </a:extLst>
          </p:cNvPr>
          <p:cNvSpPr/>
          <p:nvPr/>
        </p:nvSpPr>
        <p:spPr>
          <a:xfrm>
            <a:off x="3421434" y="4681038"/>
            <a:ext cx="2229118" cy="869084"/>
          </a:xfrm>
          <a:prstGeom prst="rect">
            <a:avLst/>
          </a:prstGeom>
        </p:spPr>
        <p:txBody>
          <a:bodyPr wrap="square">
            <a:spAutoFit/>
          </a:bodyPr>
          <a:lstStyle/>
          <a:p>
            <a:pPr>
              <a:lnSpc>
                <a:spcPct val="107000"/>
              </a:lnSpc>
              <a:spcAft>
                <a:spcPts val="800"/>
              </a:spcAft>
            </a:pPr>
            <a:r>
              <a:rPr lang="en-GB" sz="16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Returning to original position (travelling in opposite direction)</a:t>
            </a:r>
            <a:endParaRPr lang="en-GB" sz="1600" dirty="0">
              <a:solidFill>
                <a:schemeClr val="accent1"/>
              </a:solidFill>
              <a:latin typeface="Calibri" panose="020F0502020204030204" pitchFamily="34" charset="0"/>
              <a:ea typeface="Calibri" panose="020F0502020204030204" pitchFamily="34" charset="0"/>
            </a:endParaRPr>
          </a:p>
        </p:txBody>
      </p:sp>
      <p:sp>
        <p:nvSpPr>
          <p:cNvPr id="16" name="Rectangle 15">
            <a:extLst>
              <a:ext uri="{FF2B5EF4-FFF2-40B4-BE49-F238E27FC236}">
                <a16:creationId xmlns:a16="http://schemas.microsoft.com/office/drawing/2014/main" id="{9A5234BD-1384-D7D3-AA2A-39FF08649F09}"/>
              </a:ext>
            </a:extLst>
          </p:cNvPr>
          <p:cNvSpPr/>
          <p:nvPr/>
        </p:nvSpPr>
        <p:spPr>
          <a:xfrm>
            <a:off x="5540410" y="4623907"/>
            <a:ext cx="2229118" cy="923330"/>
          </a:xfrm>
          <a:prstGeom prst="rect">
            <a:avLst/>
          </a:prstGeom>
        </p:spPr>
        <p:txBody>
          <a:bodyPr wrap="square">
            <a:spAutoFit/>
          </a:bodyPr>
          <a:lstStyle/>
          <a:p>
            <a:pPr>
              <a:spcAft>
                <a:spcPts val="800"/>
              </a:spcAft>
            </a:pP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Constant deceleration (slowing down)</a:t>
            </a:r>
            <a:endParaRPr lang="en-GB" dirty="0">
              <a:solidFill>
                <a:schemeClr val="accent1"/>
              </a:solidFill>
              <a:latin typeface="Calibri" panose="020F0502020204030204" pitchFamily="34" charset="0"/>
              <a:ea typeface="Calibri" panose="020F0502020204030204" pitchFamily="34" charset="0"/>
            </a:endParaRPr>
          </a:p>
        </p:txBody>
      </p:sp>
      <p:sp>
        <p:nvSpPr>
          <p:cNvPr id="17" name="Rectangle 16">
            <a:extLst>
              <a:ext uri="{FF2B5EF4-FFF2-40B4-BE49-F238E27FC236}">
                <a16:creationId xmlns:a16="http://schemas.microsoft.com/office/drawing/2014/main" id="{803D0F86-CF14-DCE6-A54D-119B8760946C}"/>
              </a:ext>
            </a:extLst>
          </p:cNvPr>
          <p:cNvSpPr/>
          <p:nvPr/>
        </p:nvSpPr>
        <p:spPr>
          <a:xfrm>
            <a:off x="3421434" y="5547237"/>
            <a:ext cx="2229118" cy="404534"/>
          </a:xfrm>
          <a:prstGeom prst="rect">
            <a:avLst/>
          </a:prstGeom>
        </p:spPr>
        <p:txBody>
          <a:bodyPr wrap="square">
            <a:spAutoFit/>
          </a:bodyPr>
          <a:lstStyle/>
          <a:p>
            <a:pPr>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Speed</a:t>
            </a:r>
            <a:endParaRPr lang="en-GB" sz="2000" dirty="0">
              <a:solidFill>
                <a:schemeClr val="accent1"/>
              </a:solidFill>
              <a:latin typeface="Calibri" panose="020F0502020204030204" pitchFamily="34" charset="0"/>
              <a:ea typeface="Calibri" panose="020F0502020204030204" pitchFamily="34" charset="0"/>
            </a:endParaRPr>
          </a:p>
        </p:txBody>
      </p:sp>
      <p:sp>
        <p:nvSpPr>
          <p:cNvPr id="18" name="Rectangle 17">
            <a:extLst>
              <a:ext uri="{FF2B5EF4-FFF2-40B4-BE49-F238E27FC236}">
                <a16:creationId xmlns:a16="http://schemas.microsoft.com/office/drawing/2014/main" id="{53E0335B-61E4-F2FA-272B-1F020CD1CCFF}"/>
              </a:ext>
            </a:extLst>
          </p:cNvPr>
          <p:cNvSpPr/>
          <p:nvPr/>
        </p:nvSpPr>
        <p:spPr>
          <a:xfrm>
            <a:off x="5576043" y="5528074"/>
            <a:ext cx="2229118" cy="404534"/>
          </a:xfrm>
          <a:prstGeom prst="rect">
            <a:avLst/>
          </a:prstGeom>
        </p:spPr>
        <p:txBody>
          <a:bodyPr wrap="square">
            <a:spAutoFit/>
          </a:bodyPr>
          <a:lstStyle/>
          <a:p>
            <a:pPr>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Acceleration</a:t>
            </a:r>
            <a:endParaRPr lang="en-GB" sz="2000"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370983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2" name="Google Shape;92;g7947b471f8_0_186"/>
              <p:cNvSpPr txBox="1"/>
              <p:nvPr/>
            </p:nvSpPr>
            <p:spPr>
              <a:xfrm>
                <a:off x="522600" y="1127460"/>
                <a:ext cx="7588487" cy="4766618"/>
              </a:xfrm>
              <a:prstGeom prst="rect">
                <a:avLst/>
              </a:prstGeom>
              <a:noFill/>
              <a:ln>
                <a:noFill/>
              </a:ln>
            </p:spPr>
            <p:txBody>
              <a:bodyPr spcFirstLastPara="1" wrap="square" lIns="0" tIns="0" rIns="0" bIns="0" anchor="t" anchorCtr="0">
                <a:noAutofit/>
              </a:bodyPr>
              <a:lstStyle/>
              <a:p>
                <a:pPr marL="457200" lvl="0" indent="-457200">
                  <a:buClr>
                    <a:schemeClr val="dk1"/>
                  </a:buClr>
                  <a:buSzPts val="2400"/>
                  <a:buFont typeface="Century Gothic"/>
                  <a:buAutoNum type="arabicPeriod"/>
                </a:pPr>
                <a:r>
                  <a:rPr lang="en-GB" sz="2400">
                    <a:solidFill>
                      <a:schemeClr val="dk1"/>
                    </a:solidFill>
                    <a:latin typeface="Century Gothic" panose="020B0502020202020204" pitchFamily="34" charset="0"/>
                    <a:ea typeface="Century Gothic"/>
                    <a:cs typeface="Century Gothic"/>
                    <a:sym typeface="Century Gothic"/>
                  </a:rPr>
                  <a:t>What goes on the </a:t>
                </a:r>
                <a14:m>
                  <m:oMath xmlns:m="http://schemas.openxmlformats.org/officeDocument/2006/math">
                    <m:r>
                      <a:rPr lang="en-GB" sz="2400" b="0" i="1" smtClean="0">
                        <a:solidFill>
                          <a:schemeClr val="dk1"/>
                        </a:solidFill>
                        <a:latin typeface="Cambria Math" panose="02040503050406030204" pitchFamily="18" charset="0"/>
                        <a:ea typeface="Century Gothic"/>
                        <a:cs typeface="Century Gothic"/>
                        <a:sym typeface="Century Gothic"/>
                      </a:rPr>
                      <m:t>𝑥</m:t>
                    </m:r>
                    <m:r>
                      <a:rPr lang="en-GB" sz="2400" b="0" i="0" smtClean="0">
                        <a:solidFill>
                          <a:schemeClr val="dk1"/>
                        </a:solidFill>
                        <a:latin typeface="Cambria Math" panose="02040503050406030204" pitchFamily="18" charset="0"/>
                        <a:ea typeface="Century Gothic"/>
                        <a:cs typeface="Century Gothic"/>
                        <a:sym typeface="Century Gothic"/>
                      </a:rPr>
                      <m:t>−</m:t>
                    </m:r>
                  </m:oMath>
                </a14:m>
                <a:r>
                  <a:rPr lang="en-GB" sz="2400">
                    <a:solidFill>
                      <a:schemeClr val="dk1"/>
                    </a:solidFill>
                    <a:latin typeface="Century Gothic" panose="020B0502020202020204" pitchFamily="34" charset="0"/>
                    <a:ea typeface="Century Gothic"/>
                    <a:cs typeface="Century Gothic"/>
                    <a:sym typeface="Century Gothic"/>
                  </a:rPr>
                  <a:t>axis and the </a:t>
                </a:r>
                <a14:m>
                  <m:oMath xmlns:m="http://schemas.openxmlformats.org/officeDocument/2006/math">
                    <m:r>
                      <a:rPr lang="en-GB" sz="2400" b="0" i="1" smtClean="0">
                        <a:solidFill>
                          <a:schemeClr val="dk1"/>
                        </a:solidFill>
                        <a:latin typeface="Cambria Math" panose="02040503050406030204" pitchFamily="18" charset="0"/>
                        <a:ea typeface="Century Gothic"/>
                        <a:cs typeface="Century Gothic"/>
                        <a:sym typeface="Century Gothic"/>
                      </a:rPr>
                      <m:t>𝑦</m:t>
                    </m:r>
                    <m:r>
                      <a:rPr lang="en-GB" sz="2400">
                        <a:solidFill>
                          <a:schemeClr val="dk1"/>
                        </a:solidFill>
                        <a:latin typeface="Cambria Math" panose="02040503050406030204" pitchFamily="18" charset="0"/>
                        <a:ea typeface="Century Gothic"/>
                        <a:cs typeface="Century Gothic"/>
                        <a:sym typeface="Century Gothic"/>
                      </a:rPr>
                      <m:t>−</m:t>
                    </m:r>
                  </m:oMath>
                </a14:m>
                <a:r>
                  <a:rPr lang="en-GB" sz="2400">
                    <a:solidFill>
                      <a:schemeClr val="dk1"/>
                    </a:solidFill>
                    <a:latin typeface="Century Gothic" panose="020B0502020202020204" pitchFamily="34" charset="0"/>
                    <a:ea typeface="Century Gothic"/>
                    <a:cs typeface="Century Gothic"/>
                    <a:sym typeface="Century Gothic"/>
                  </a:rPr>
                  <a:t>axis of a distance-time graph? </a:t>
                </a:r>
              </a:p>
              <a:p>
                <a:pPr marL="457200" lvl="0" indent="-457200">
                  <a:buClr>
                    <a:schemeClr val="dk1"/>
                  </a:buClr>
                  <a:buSzPts val="2400"/>
                  <a:buFont typeface="Century Gothic"/>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a:solidFill>
                      <a:schemeClr val="dk1"/>
                    </a:solidFill>
                    <a:latin typeface="Century Gothic" panose="020B0502020202020204" pitchFamily="34" charset="0"/>
                    <a:ea typeface="Century Gothic"/>
                    <a:cs typeface="Century Gothic"/>
                    <a:sym typeface="Century Gothic"/>
                  </a:rPr>
                  <a:t>What is represented by a horizontal line on a distance-time graph?</a:t>
                </a: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a:solidFill>
                      <a:schemeClr val="dk1"/>
                    </a:solidFill>
                    <a:latin typeface="Century Gothic" panose="020B0502020202020204" pitchFamily="34" charset="0"/>
                    <a:ea typeface="Century Gothic"/>
                    <a:cs typeface="Century Gothic"/>
                    <a:sym typeface="Century Gothic"/>
                  </a:rPr>
                  <a:t>State the equation to calculate speed.</a:t>
                </a: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a:latin typeface="Century Gothic" panose="020B0502020202020204" pitchFamily="34" charset="0"/>
                  </a:rPr>
                  <a:t>Explain the difference between speed and velocity.</a:t>
                </a:r>
              </a:p>
              <a:p>
                <a:pPr marL="457200" marR="0" lvl="0" indent="-457200" algn="l" rtl="0">
                  <a:spcBef>
                    <a:spcPts val="0"/>
                  </a:spcBef>
                  <a:spcAft>
                    <a:spcPts val="0"/>
                  </a:spcAft>
                  <a:buClr>
                    <a:schemeClr val="dk1"/>
                  </a:buClr>
                  <a:buSzPts val="2400"/>
                  <a:buFont typeface="Century Gothic"/>
                  <a:buAutoNum type="arabicPeriod"/>
                </a:pPr>
                <a:endParaRPr lang="en-GB" sz="2400">
                  <a:latin typeface="Century Gothic" panose="020B0502020202020204" pitchFamily="34" charset="0"/>
                </a:endParaRPr>
              </a:p>
              <a:p>
                <a:pPr marL="457200" marR="0" lvl="0" indent="-457200" algn="l" rtl="0">
                  <a:spcBef>
                    <a:spcPts val="0"/>
                  </a:spcBef>
                  <a:spcAft>
                    <a:spcPts val="0"/>
                  </a:spcAft>
                  <a:buClr>
                    <a:schemeClr val="dk1"/>
                  </a:buClr>
                  <a:buSzPts val="2400"/>
                  <a:buFont typeface="Century Gothic"/>
                  <a:buAutoNum type="arabicPeriod"/>
                </a:pPr>
                <a:r>
                  <a:rPr lang="en-GB" sz="2400">
                    <a:latin typeface="Century Gothic" panose="020B0502020202020204" pitchFamily="34" charset="0"/>
                  </a:rPr>
                  <a:t>Define acceleration.</a:t>
                </a:r>
              </a:p>
            </p:txBody>
          </p:sp>
        </mc:Choice>
        <mc:Fallback xmlns="">
          <p:sp>
            <p:nvSpPr>
              <p:cNvPr id="92" name="Google Shape;92;g7947b471f8_0_186"/>
              <p:cNvSpPr txBox="1">
                <a:spLocks noRot="1" noChangeAspect="1" noMove="1" noResize="1" noEditPoints="1" noAdjustHandles="1" noChangeArrowheads="1" noChangeShapeType="1" noTextEdit="1"/>
              </p:cNvSpPr>
              <p:nvPr/>
            </p:nvSpPr>
            <p:spPr>
              <a:xfrm>
                <a:off x="522600" y="1127460"/>
                <a:ext cx="7588487" cy="4766618"/>
              </a:xfrm>
              <a:prstGeom prst="rect">
                <a:avLst/>
              </a:prstGeom>
              <a:blipFill>
                <a:blip r:embed="rId3"/>
                <a:stretch>
                  <a:fillRect l="-2490" t="-2302" b="-1125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Google Shape;94;g7947b471f8_0_186"/>
              <p:cNvSpPr txBox="1"/>
              <p:nvPr/>
            </p:nvSpPr>
            <p:spPr>
              <a:xfrm>
                <a:off x="1049400" y="1845205"/>
                <a:ext cx="6398804" cy="837098"/>
              </a:xfrm>
              <a:prstGeom prst="rect">
                <a:avLst/>
              </a:prstGeom>
              <a:noFill/>
              <a:ln>
                <a:noFill/>
              </a:ln>
            </p:spPr>
            <p:txBody>
              <a:bodyPr spcFirstLastPara="1" wrap="square" lIns="0" tIns="0" rIns="0" bIns="0" anchor="t" anchorCtr="0">
                <a:noAutofit/>
              </a:bodyPr>
              <a:lstStyle/>
              <a:p>
                <a:pPr lvl="0"/>
                <a:r>
                  <a:rPr lang="en-GB" sz="2400" b="1" dirty="0">
                    <a:solidFill>
                      <a:schemeClr val="accent1"/>
                    </a:solidFill>
                    <a:latin typeface="Century Gothic" panose="020B0502020202020204" pitchFamily="34" charset="0"/>
                    <a:sym typeface="Century Gothic"/>
                  </a:rPr>
                  <a:t>Time goes on the </a:t>
                </a:r>
                <a14:m>
                  <m:oMath xmlns:m="http://schemas.openxmlformats.org/officeDocument/2006/math">
                    <m:r>
                      <a:rPr lang="en-GB" sz="2400" b="1" i="1">
                        <a:solidFill>
                          <a:schemeClr val="accent1"/>
                        </a:solidFill>
                        <a:latin typeface="Cambria Math" panose="02040503050406030204" pitchFamily="18" charset="0"/>
                        <a:ea typeface="Century Gothic"/>
                        <a:cs typeface="Century Gothic"/>
                        <a:sym typeface="Century Gothic"/>
                      </a:rPr>
                      <m:t>𝒙</m:t>
                    </m:r>
                    <m:r>
                      <a:rPr lang="en-GB" sz="2400" b="1">
                        <a:solidFill>
                          <a:schemeClr val="accent1"/>
                        </a:solidFill>
                        <a:latin typeface="Cambria Math" panose="02040503050406030204" pitchFamily="18" charset="0"/>
                        <a:ea typeface="Century Gothic"/>
                        <a:cs typeface="Century Gothic"/>
                        <a:sym typeface="Century Gothic"/>
                      </a:rPr>
                      <m:t>−</m:t>
                    </m:r>
                  </m:oMath>
                </a14:m>
                <a:r>
                  <a:rPr lang="en-GB" sz="2400" b="1" dirty="0">
                    <a:solidFill>
                      <a:schemeClr val="accent1"/>
                    </a:solidFill>
                    <a:latin typeface="Century Gothic" panose="020B0502020202020204" pitchFamily="34" charset="0"/>
                    <a:ea typeface="Century Gothic"/>
                    <a:cs typeface="Century Gothic"/>
                    <a:sym typeface="Century Gothic"/>
                  </a:rPr>
                  <a:t>axis and distance goes on the </a:t>
                </a:r>
                <a14:m>
                  <m:oMath xmlns:m="http://schemas.openxmlformats.org/officeDocument/2006/math">
                    <m:r>
                      <a:rPr lang="en-GB" sz="2400" b="1" i="1" smtClean="0">
                        <a:solidFill>
                          <a:schemeClr val="accent1"/>
                        </a:solidFill>
                        <a:latin typeface="Cambria Math" panose="02040503050406030204" pitchFamily="18" charset="0"/>
                        <a:ea typeface="Century Gothic"/>
                        <a:cs typeface="Century Gothic"/>
                        <a:sym typeface="Century Gothic"/>
                      </a:rPr>
                      <m:t>𝒚</m:t>
                    </m:r>
                    <m:r>
                      <a:rPr lang="en-GB" sz="2400" b="1">
                        <a:solidFill>
                          <a:schemeClr val="accent1"/>
                        </a:solidFill>
                        <a:latin typeface="Cambria Math" panose="02040503050406030204" pitchFamily="18" charset="0"/>
                        <a:ea typeface="Century Gothic"/>
                        <a:cs typeface="Century Gothic"/>
                        <a:sym typeface="Century Gothic"/>
                      </a:rPr>
                      <m:t>−</m:t>
                    </m:r>
                  </m:oMath>
                </a14:m>
                <a:r>
                  <a:rPr lang="en-GB" sz="2400" b="1" dirty="0">
                    <a:solidFill>
                      <a:schemeClr val="accent1"/>
                    </a:solidFill>
                    <a:latin typeface="Century Gothic" panose="020B0502020202020204" pitchFamily="34" charset="0"/>
                    <a:ea typeface="Century Gothic"/>
                    <a:cs typeface="Century Gothic"/>
                    <a:sym typeface="Century Gothic"/>
                  </a:rPr>
                  <a:t>axis. </a:t>
                </a:r>
                <a:endParaRPr lang="en-GB" sz="2400" b="1" dirty="0">
                  <a:solidFill>
                    <a:schemeClr val="accent1"/>
                  </a:solidFill>
                  <a:latin typeface="Century Gothic" panose="020B0502020202020204" pitchFamily="34" charset="0"/>
                </a:endParaRPr>
              </a:p>
            </p:txBody>
          </p:sp>
        </mc:Choice>
        <mc:Fallback xmlns="">
          <p:sp>
            <p:nvSpPr>
              <p:cNvPr id="94" name="Google Shape;94;g7947b471f8_0_186"/>
              <p:cNvSpPr txBox="1">
                <a:spLocks noRot="1" noChangeAspect="1" noMove="1" noResize="1" noEditPoints="1" noAdjustHandles="1" noChangeArrowheads="1" noChangeShapeType="1" noTextEdit="1"/>
              </p:cNvSpPr>
              <p:nvPr/>
            </p:nvSpPr>
            <p:spPr>
              <a:xfrm>
                <a:off x="1049400" y="1845205"/>
                <a:ext cx="6398804" cy="837098"/>
              </a:xfrm>
              <a:prstGeom prst="rect">
                <a:avLst/>
              </a:prstGeom>
              <a:blipFill>
                <a:blip r:embed="rId4"/>
                <a:stretch>
                  <a:fillRect l="-2970" t="-13433" b="-7463"/>
                </a:stretch>
              </a:blipFill>
              <a:ln>
                <a:noFill/>
              </a:ln>
            </p:spPr>
            <p:txBody>
              <a:bodyPr/>
              <a:lstStyle/>
              <a:p>
                <a:r>
                  <a:rPr lang="en-GB">
                    <a:noFill/>
                  </a:rPr>
                  <a:t> </a:t>
                </a:r>
              </a:p>
            </p:txBody>
          </p:sp>
        </mc:Fallback>
      </mc:AlternateContent>
      <p:sp>
        <p:nvSpPr>
          <p:cNvPr id="95" name="Google Shape;95;g7947b471f8_0_186"/>
          <p:cNvSpPr txBox="1"/>
          <p:nvPr/>
        </p:nvSpPr>
        <p:spPr>
          <a:xfrm>
            <a:off x="973375" y="3317805"/>
            <a:ext cx="10448285" cy="461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ea typeface="Century Gothic"/>
                <a:cs typeface="Century Gothic"/>
                <a:sym typeface="Century Gothic"/>
              </a:rPr>
              <a:t>A stationary object (not moving, speed = 0 m/s)</a:t>
            </a:r>
          </a:p>
        </p:txBody>
      </p:sp>
      <mc:AlternateContent xmlns:mc="http://schemas.openxmlformats.org/markup-compatibility/2006" xmlns:a14="http://schemas.microsoft.com/office/drawing/2010/main">
        <mc:Choice Requires="a14">
          <p:sp>
            <p:nvSpPr>
              <p:cNvPr id="96" name="Google Shape;96;g7947b471f8_0_186"/>
              <p:cNvSpPr txBox="1"/>
              <p:nvPr/>
            </p:nvSpPr>
            <p:spPr>
              <a:xfrm>
                <a:off x="955975" y="4022617"/>
                <a:ext cx="10186625" cy="461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14:m>
                  <m:oMathPara xmlns:m="http://schemas.openxmlformats.org/officeDocument/2006/math">
                    <m:oMathParaPr>
                      <m:jc m:val="left"/>
                    </m:oMathParaPr>
                    <m:oMath xmlns:m="http://schemas.openxmlformats.org/officeDocument/2006/math">
                      <m:r>
                        <a:rPr lang="ar-AE" sz="2400" b="1" i="1" dirty="0" smtClean="0">
                          <a:solidFill>
                            <a:schemeClr val="accent1"/>
                          </a:solidFill>
                          <a:latin typeface="Cambria Math" panose="02040503050406030204" pitchFamily="18" charset="0"/>
                        </a:rPr>
                        <m:t>𝑺𝒑𝒆𝒆𝒅</m:t>
                      </m:r>
                      <m:r>
                        <a:rPr lang="ar-AE" sz="2400" b="1" i="1" dirty="0" smtClean="0">
                          <a:solidFill>
                            <a:schemeClr val="accent1"/>
                          </a:solidFill>
                          <a:latin typeface="Cambria Math" panose="02040503050406030204" pitchFamily="18" charset="0"/>
                        </a:rPr>
                        <m:t>= </m:t>
                      </m:r>
                      <m:f>
                        <m:fPr>
                          <m:ctrlPr>
                            <a:rPr lang="ar-AE" sz="2400" b="1" i="1" dirty="0" smtClean="0">
                              <a:solidFill>
                                <a:schemeClr val="accent1"/>
                              </a:solidFill>
                              <a:latin typeface="Cambria Math" panose="02040503050406030204" pitchFamily="18" charset="0"/>
                            </a:rPr>
                          </m:ctrlPr>
                        </m:fPr>
                        <m:num>
                          <m:r>
                            <a:rPr lang="ar-AE" sz="2400" b="1" i="1" dirty="0" smtClean="0">
                              <a:solidFill>
                                <a:schemeClr val="accent1"/>
                              </a:solidFill>
                              <a:latin typeface="Cambria Math" panose="02040503050406030204" pitchFamily="18" charset="0"/>
                            </a:rPr>
                            <m:t>𝑫𝒊𝒔𝒕𝒂𝒏𝒄𝒆</m:t>
                          </m:r>
                        </m:num>
                        <m:den>
                          <m:r>
                            <a:rPr lang="ar-AE" sz="2400" b="1" i="1" dirty="0" smtClean="0">
                              <a:solidFill>
                                <a:schemeClr val="accent1"/>
                              </a:solidFill>
                              <a:latin typeface="Cambria Math" panose="02040503050406030204" pitchFamily="18" charset="0"/>
                            </a:rPr>
                            <m:t>𝑻𝒊𝒎𝒆</m:t>
                          </m:r>
                        </m:den>
                      </m:f>
                    </m:oMath>
                  </m:oMathPara>
                </a14:m>
                <a:endParaRPr lang="ar-AE" sz="2400" b="1">
                  <a:solidFill>
                    <a:schemeClr val="accent1"/>
                  </a:solidFill>
                  <a:latin typeface="Century Gothic" panose="020B0502020202020204" pitchFamily="34" charset="0"/>
                </a:endParaRPr>
              </a:p>
            </p:txBody>
          </p:sp>
        </mc:Choice>
        <mc:Fallback xmlns="">
          <p:sp>
            <p:nvSpPr>
              <p:cNvPr id="96" name="Google Shape;96;g7947b471f8_0_186"/>
              <p:cNvSpPr txBox="1">
                <a:spLocks noRot="1" noChangeAspect="1" noMove="1" noResize="1" noEditPoints="1" noAdjustHandles="1" noChangeArrowheads="1" noChangeShapeType="1" noTextEdit="1"/>
              </p:cNvSpPr>
              <p:nvPr/>
            </p:nvSpPr>
            <p:spPr>
              <a:xfrm>
                <a:off x="955975" y="4022617"/>
                <a:ext cx="10186625" cy="461700"/>
              </a:xfrm>
              <a:prstGeom prst="rect">
                <a:avLst/>
              </a:prstGeom>
              <a:blipFill>
                <a:blip r:embed="rId5"/>
                <a:stretch>
                  <a:fillRect l="-1494" b="-68421"/>
                </a:stretch>
              </a:blipFill>
              <a:ln>
                <a:noFill/>
              </a:ln>
            </p:spPr>
            <p:txBody>
              <a:bodyPr/>
              <a:lstStyle/>
              <a:p>
                <a:r>
                  <a:rPr lang="en-GB">
                    <a:noFill/>
                  </a:rPr>
                  <a:t> </a:t>
                </a:r>
              </a:p>
            </p:txBody>
          </p:sp>
        </mc:Fallback>
      </mc:AlternateContent>
      <p:sp>
        <p:nvSpPr>
          <p:cNvPr id="2" name="Title 1">
            <a:extLst>
              <a:ext uri="{FF2B5EF4-FFF2-40B4-BE49-F238E27FC236}">
                <a16:creationId xmlns:a16="http://schemas.microsoft.com/office/drawing/2014/main" id="{A58CA2C1-7319-2241-9559-670EC5FF607D}"/>
              </a:ext>
            </a:extLst>
          </p:cNvPr>
          <p:cNvSpPr>
            <a:spLocks noGrp="1"/>
          </p:cNvSpPr>
          <p:nvPr>
            <p:ph type="title"/>
          </p:nvPr>
        </p:nvSpPr>
        <p:spPr/>
        <p:txBody>
          <a:bodyPr>
            <a:normAutofit/>
          </a:bodyPr>
          <a:lstStyle/>
          <a:p>
            <a:pPr lvl="0">
              <a:spcBef>
                <a:spcPts val="0"/>
              </a:spcBef>
            </a:pPr>
            <a:r>
              <a:rPr lang="en-GB" u="sng">
                <a:solidFill>
                  <a:schemeClr val="dk1"/>
                </a:solidFill>
                <a:latin typeface="Century Gothic" panose="020B0502020202020204" pitchFamily="34" charset="0"/>
                <a:ea typeface="Century Gothic"/>
                <a:cs typeface="Century Gothic"/>
                <a:sym typeface="Century Gothic"/>
              </a:rPr>
              <a:t>Velocity-Time Graphs</a:t>
            </a:r>
            <a:endParaRPr lang="en-GB" u="sng">
              <a:latin typeface="Century Gothic" panose="020B0502020202020204" pitchFamily="34" charset="0"/>
            </a:endParaRPr>
          </a:p>
        </p:txBody>
      </p:sp>
      <p:sp>
        <p:nvSpPr>
          <p:cNvPr id="4" name="Rectangle 3">
            <a:extLst>
              <a:ext uri="{FF2B5EF4-FFF2-40B4-BE49-F238E27FC236}">
                <a16:creationId xmlns:a16="http://schemas.microsoft.com/office/drawing/2014/main" id="{4D02FA54-9C23-DC42-A6D5-F45ACD54C69A}"/>
              </a:ext>
            </a:extLst>
          </p:cNvPr>
          <p:cNvSpPr/>
          <p:nvPr/>
        </p:nvSpPr>
        <p:spPr>
          <a:xfrm>
            <a:off x="901665" y="5449090"/>
            <a:ext cx="10448285" cy="461665"/>
          </a:xfrm>
          <a:prstGeom prst="rect">
            <a:avLst/>
          </a:prstGeom>
        </p:spPr>
        <p:txBody>
          <a:bodyPr wrap="square">
            <a:spAutoFit/>
          </a:bodyPr>
          <a:lstStyle/>
          <a:p>
            <a:r>
              <a:rPr lang="en-GB" sz="2400" b="1">
                <a:solidFill>
                  <a:schemeClr val="accent1"/>
                </a:solidFill>
                <a:latin typeface="Century Gothic" panose="020B0502020202020204" pitchFamily="34" charset="0"/>
              </a:rPr>
              <a:t>Velocity is speed in a given direction.</a:t>
            </a:r>
            <a:endParaRPr lang="en-US" sz="2400" b="1">
              <a:solidFill>
                <a:schemeClr val="accent1"/>
              </a:solidFill>
              <a:latin typeface="Century Gothic" panose="020B0502020202020204" pitchFamily="34" charset="0"/>
            </a:endParaRPr>
          </a:p>
        </p:txBody>
      </p:sp>
      <p:pic>
        <p:nvPicPr>
          <p:cNvPr id="8" name="Picture 7" descr="A picture containing text, clipart&#10;&#10;Description automatically generated">
            <a:extLst>
              <a:ext uri="{FF2B5EF4-FFF2-40B4-BE49-F238E27FC236}">
                <a16:creationId xmlns:a16="http://schemas.microsoft.com/office/drawing/2014/main" id="{407C16BB-7488-FD43-8153-4D9C949D74C9}"/>
              </a:ext>
            </a:extLst>
          </p:cNvPr>
          <p:cNvPicPr>
            <a:picLocks noChangeAspect="1"/>
          </p:cNvPicPr>
          <p:nvPr/>
        </p:nvPicPr>
        <p:blipFill>
          <a:blip r:embed="rId6" cstate="screen">
            <a:extLst>
              <a:ext uri="{BEBA8EAE-BF5A-486C-A8C5-ECC9F3942E4B}">
                <a14:imgProps xmlns:a14="http://schemas.microsoft.com/office/drawing/2010/main">
                  <a14:imgLayer r:embed="rId7">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637192" y="5532397"/>
            <a:ext cx="1010815" cy="1079511"/>
          </a:xfrm>
          <a:prstGeom prst="rect">
            <a:avLst/>
          </a:prstGeom>
        </p:spPr>
      </p:pic>
      <p:sp>
        <p:nvSpPr>
          <p:cNvPr id="12" name="Title 1">
            <a:extLst>
              <a:ext uri="{FF2B5EF4-FFF2-40B4-BE49-F238E27FC236}">
                <a16:creationId xmlns:a16="http://schemas.microsoft.com/office/drawing/2014/main" id="{E1C405E7-0271-DA44-9F2A-ED911E33E8A6}"/>
              </a:ext>
            </a:extLst>
          </p:cNvPr>
          <p:cNvSpPr txBox="1">
            <a:spLocks/>
          </p:cNvSpPr>
          <p:nvPr/>
        </p:nvSpPr>
        <p:spPr>
          <a:xfrm>
            <a:off x="522600" y="433474"/>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pPr>
              <a:spcBef>
                <a:spcPts val="0"/>
              </a:spcBef>
            </a:pPr>
            <a:r>
              <a:rPr lang="en-GB">
                <a:solidFill>
                  <a:schemeClr val="dk1"/>
                </a:solidFill>
                <a:latin typeface="Century Gothic" panose="020B0502020202020204" pitchFamily="34" charset="0"/>
                <a:ea typeface="Century Gothic"/>
                <a:cs typeface="Century Gothic"/>
                <a:sym typeface="Century Gothic"/>
              </a:rPr>
              <a:t>Answer the following questions:</a:t>
            </a:r>
            <a:endParaRPr lang="en-GB">
              <a:latin typeface="Century Gothic" panose="020B0502020202020204" pitchFamily="34" charset="0"/>
            </a:endParaRPr>
          </a:p>
        </p:txBody>
      </p:sp>
      <p:graphicFrame>
        <p:nvGraphicFramePr>
          <p:cNvPr id="13" name="Chart 12">
            <a:extLst>
              <a:ext uri="{FF2B5EF4-FFF2-40B4-BE49-F238E27FC236}">
                <a16:creationId xmlns:a16="http://schemas.microsoft.com/office/drawing/2014/main" id="{9FD95F54-B0FB-864F-91A6-A0367932635C}"/>
              </a:ext>
            </a:extLst>
          </p:cNvPr>
          <p:cNvGraphicFramePr/>
          <p:nvPr>
            <p:extLst>
              <p:ext uri="{D42A27DB-BD31-4B8C-83A1-F6EECF244321}">
                <p14:modId xmlns:p14="http://schemas.microsoft.com/office/powerpoint/2010/main" val="3289470625"/>
              </p:ext>
            </p:extLst>
          </p:nvPr>
        </p:nvGraphicFramePr>
        <p:xfrm>
          <a:off x="7863840" y="24790"/>
          <a:ext cx="3486110" cy="3099948"/>
        </p:xfrm>
        <a:graphic>
          <a:graphicData uri="http://schemas.openxmlformats.org/drawingml/2006/chart">
            <c:chart xmlns:c="http://schemas.openxmlformats.org/drawingml/2006/chart" xmlns:r="http://schemas.openxmlformats.org/officeDocument/2006/relationships" r:id="rId8"/>
          </a:graphicData>
        </a:graphic>
      </p:graphicFrame>
      <p:sp>
        <p:nvSpPr>
          <p:cNvPr id="14" name="Rectangle 13">
            <a:extLst>
              <a:ext uri="{FF2B5EF4-FFF2-40B4-BE49-F238E27FC236}">
                <a16:creationId xmlns:a16="http://schemas.microsoft.com/office/drawing/2014/main" id="{249D1617-749B-464B-BF4F-41A0E0E66F42}"/>
              </a:ext>
            </a:extLst>
          </p:cNvPr>
          <p:cNvSpPr/>
          <p:nvPr/>
        </p:nvSpPr>
        <p:spPr>
          <a:xfrm>
            <a:off x="901664" y="6233549"/>
            <a:ext cx="10448285" cy="461665"/>
          </a:xfrm>
          <a:prstGeom prst="rect">
            <a:avLst/>
          </a:prstGeom>
        </p:spPr>
        <p:txBody>
          <a:bodyPr wrap="square">
            <a:spAutoFit/>
          </a:bodyPr>
          <a:lstStyle/>
          <a:p>
            <a:r>
              <a:rPr lang="en-GB" sz="2400" b="1">
                <a:solidFill>
                  <a:schemeClr val="accent1"/>
                </a:solidFill>
                <a:latin typeface="Century Gothic" panose="020B0502020202020204" pitchFamily="34" charset="0"/>
              </a:rPr>
              <a:t>The rate of change of velocity.</a:t>
            </a:r>
            <a:endParaRPr lang="en-US" sz="2400" b="1">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19794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D0A0F-9D0E-0F53-7882-8A6A480D8216}"/>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Rectangle 2">
            <a:extLst>
              <a:ext uri="{FF2B5EF4-FFF2-40B4-BE49-F238E27FC236}">
                <a16:creationId xmlns:a16="http://schemas.microsoft.com/office/drawing/2014/main" id="{F465D127-202F-0908-8050-090A722093FD}"/>
              </a:ext>
            </a:extLst>
          </p:cNvPr>
          <p:cNvSpPr/>
          <p:nvPr/>
        </p:nvSpPr>
        <p:spPr>
          <a:xfrm>
            <a:off x="428786" y="924402"/>
            <a:ext cx="9242156" cy="862159"/>
          </a:xfrm>
          <a:prstGeom prst="rect">
            <a:avLst/>
          </a:prstGeom>
        </p:spPr>
        <p:txBody>
          <a:bodyPr wrap="square">
            <a:spAutoFit/>
          </a:bodyPr>
          <a:lstStyle/>
          <a:p>
            <a:pPr>
              <a:lnSpc>
                <a:spcPct val="107000"/>
              </a:lnSpc>
              <a:spcAft>
                <a:spcPts val="800"/>
              </a:spcAft>
            </a:pPr>
            <a:r>
              <a:rPr lang="en-GB" sz="2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3. Distance travelled can be calculated by calculating the area under the graph. </a:t>
            </a:r>
            <a:endParaRPr lang="en-GB" sz="2400" dirty="0">
              <a:solidFill>
                <a:schemeClr val="accent1"/>
              </a:solidFill>
              <a:latin typeface="Calibri" panose="020F0502020204030204" pitchFamily="34" charset="0"/>
              <a:ea typeface="Calibri" panose="020F0502020204030204" pitchFamily="34" charset="0"/>
            </a:endParaRPr>
          </a:p>
        </p:txBody>
      </p:sp>
      <p:sp>
        <p:nvSpPr>
          <p:cNvPr id="4" name="Rectangle 3">
            <a:extLst>
              <a:ext uri="{FF2B5EF4-FFF2-40B4-BE49-F238E27FC236}">
                <a16:creationId xmlns:a16="http://schemas.microsoft.com/office/drawing/2014/main" id="{5473F303-5194-3694-6DF7-5BCC95DA6003}"/>
              </a:ext>
            </a:extLst>
          </p:cNvPr>
          <p:cNvSpPr/>
          <p:nvPr/>
        </p:nvSpPr>
        <p:spPr>
          <a:xfrm>
            <a:off x="540000" y="2281452"/>
            <a:ext cx="9719317" cy="466987"/>
          </a:xfrm>
          <a:prstGeom prst="rect">
            <a:avLst/>
          </a:prstGeom>
        </p:spPr>
        <p:txBody>
          <a:bodyPr wrap="square">
            <a:spAutoFit/>
          </a:bodyPr>
          <a:lstStyle/>
          <a:p>
            <a:pPr>
              <a:lnSpc>
                <a:spcPct val="107000"/>
              </a:lnSpc>
              <a:spcAft>
                <a:spcPts val="800"/>
              </a:spcAft>
            </a:pPr>
            <a:r>
              <a:rPr lang="en-GB" sz="2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4 ai. Object travelling at constant velocity</a:t>
            </a:r>
            <a:endParaRPr lang="en-GB" sz="2400" dirty="0">
              <a:solidFill>
                <a:schemeClr val="accent1"/>
              </a:solidFill>
              <a:latin typeface="Calibri" panose="020F0502020204030204" pitchFamily="34" charset="0"/>
              <a:ea typeface="Calibri" panose="020F0502020204030204" pitchFamily="34" charset="0"/>
            </a:endParaRPr>
          </a:p>
        </p:txBody>
      </p:sp>
      <p:sp>
        <p:nvSpPr>
          <p:cNvPr id="5" name="Rectangle 4">
            <a:extLst>
              <a:ext uri="{FF2B5EF4-FFF2-40B4-BE49-F238E27FC236}">
                <a16:creationId xmlns:a16="http://schemas.microsoft.com/office/drawing/2014/main" id="{FA9E6E49-C0F4-94AB-EDF8-BED11D150F6E}"/>
              </a:ext>
            </a:extLst>
          </p:cNvPr>
          <p:cNvSpPr/>
          <p:nvPr/>
        </p:nvSpPr>
        <p:spPr>
          <a:xfrm>
            <a:off x="540000" y="2777398"/>
            <a:ext cx="8880860" cy="466987"/>
          </a:xfrm>
          <a:prstGeom prst="rect">
            <a:avLst/>
          </a:prstGeom>
        </p:spPr>
        <p:txBody>
          <a:bodyPr wrap="square">
            <a:spAutoFit/>
          </a:bodyPr>
          <a:lstStyle/>
          <a:p>
            <a:pPr>
              <a:lnSpc>
                <a:spcPct val="107000"/>
              </a:lnSpc>
              <a:spcAft>
                <a:spcPts val="800"/>
              </a:spcAft>
            </a:pPr>
            <a:r>
              <a:rPr lang="en-GB" sz="2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4 aii. Increasing velocity/acceleration</a:t>
            </a:r>
            <a:endParaRPr lang="en-GB" sz="2400" dirty="0">
              <a:solidFill>
                <a:schemeClr val="accent1"/>
              </a:solidFill>
              <a:latin typeface="Calibri" panose="020F0502020204030204" pitchFamily="34" charset="0"/>
              <a:ea typeface="Calibri" panose="020F0502020204030204" pitchFamily="34" charset="0"/>
            </a:endParaRPr>
          </a:p>
        </p:txBody>
      </p:sp>
      <p:sp>
        <p:nvSpPr>
          <p:cNvPr id="6" name="Rectangle 5">
            <a:extLst>
              <a:ext uri="{FF2B5EF4-FFF2-40B4-BE49-F238E27FC236}">
                <a16:creationId xmlns:a16="http://schemas.microsoft.com/office/drawing/2014/main" id="{606C9C80-B907-8975-6CA3-10BEDEC03E63}"/>
              </a:ext>
            </a:extLst>
          </p:cNvPr>
          <p:cNvSpPr/>
          <p:nvPr/>
        </p:nvSpPr>
        <p:spPr>
          <a:xfrm>
            <a:off x="539999" y="3385706"/>
            <a:ext cx="11164779" cy="466987"/>
          </a:xfrm>
          <a:prstGeom prst="rect">
            <a:avLst/>
          </a:prstGeom>
        </p:spPr>
        <p:txBody>
          <a:bodyPr wrap="square">
            <a:spAutoFit/>
          </a:bodyPr>
          <a:lstStyle/>
          <a:p>
            <a:pPr>
              <a:lnSpc>
                <a:spcPct val="107000"/>
              </a:lnSpc>
              <a:spcAft>
                <a:spcPts val="800"/>
              </a:spcAft>
            </a:pPr>
            <a:r>
              <a:rPr lang="en-GB" sz="2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4 aiii. Constant velocity (higher than between 0 and 5 seconds)</a:t>
            </a:r>
            <a:endParaRPr lang="en-GB" sz="2400" dirty="0">
              <a:solidFill>
                <a:schemeClr val="accent1"/>
              </a:solidFill>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795CF0F8-76A7-9930-5AB2-EE20E2F3F204}"/>
              </a:ext>
            </a:extLst>
          </p:cNvPr>
          <p:cNvSpPr/>
          <p:nvPr/>
        </p:nvSpPr>
        <p:spPr>
          <a:xfrm>
            <a:off x="539999" y="4111556"/>
            <a:ext cx="11987173" cy="466987"/>
          </a:xfrm>
          <a:prstGeom prst="rect">
            <a:avLst/>
          </a:prstGeom>
        </p:spPr>
        <p:txBody>
          <a:bodyPr wrap="square">
            <a:spAutoFit/>
          </a:bodyPr>
          <a:lstStyle/>
          <a:p>
            <a:pPr>
              <a:lnSpc>
                <a:spcPct val="107000"/>
              </a:lnSpc>
              <a:spcAft>
                <a:spcPts val="800"/>
              </a:spcAft>
            </a:pPr>
            <a:r>
              <a:rPr lang="en-GB" sz="2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4 aiv. Decreasing velocity/slowing down/deceleration (to a stop)</a:t>
            </a:r>
            <a:endParaRPr lang="en-GB" sz="2400" dirty="0">
              <a:solidFill>
                <a:schemeClr val="accent1"/>
              </a:solidFill>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A8134A47-CB32-A7A9-E955-172EFB9B3F05}"/>
              </a:ext>
            </a:extLst>
          </p:cNvPr>
          <p:cNvSpPr/>
          <p:nvPr/>
        </p:nvSpPr>
        <p:spPr>
          <a:xfrm>
            <a:off x="428786" y="4981248"/>
            <a:ext cx="9242156" cy="1857688"/>
          </a:xfrm>
          <a:prstGeom prst="rect">
            <a:avLst/>
          </a:prstGeom>
        </p:spPr>
        <p:txBody>
          <a:bodyPr wrap="square">
            <a:spAutoFit/>
          </a:bodyPr>
          <a:lstStyle/>
          <a:p>
            <a:pPr>
              <a:lnSpc>
                <a:spcPct val="107000"/>
              </a:lnSpc>
              <a:spcAft>
                <a:spcPts val="800"/>
              </a:spcAft>
            </a:pPr>
            <a:r>
              <a:rPr lang="en-GB" sz="2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4b. Distance travelled  = area under the graph</a:t>
            </a:r>
            <a:endParaRPr lang="en-GB" sz="2400" dirty="0">
              <a:solidFill>
                <a:schemeClr val="accent1"/>
              </a:solidFill>
              <a:latin typeface="Calibri" panose="020F0502020204030204" pitchFamily="34" charset="0"/>
              <a:ea typeface="Calibri" panose="020F0502020204030204" pitchFamily="34" charset="0"/>
            </a:endParaRPr>
          </a:p>
          <a:p>
            <a:pPr>
              <a:lnSpc>
                <a:spcPct val="107000"/>
              </a:lnSpc>
              <a:spcAft>
                <a:spcPts val="800"/>
              </a:spcAft>
            </a:pPr>
            <a:r>
              <a:rPr lang="en-GB" sz="2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Area under the graph = (5 x 5) + (5 x 5) + (1/2 x 5 x 5) + (5 x 10) +( ½ x 5 x 10)</a:t>
            </a:r>
            <a:endParaRPr lang="en-GB" sz="2400" dirty="0">
              <a:solidFill>
                <a:schemeClr val="accent1"/>
              </a:solidFill>
              <a:latin typeface="Calibri" panose="020F0502020204030204" pitchFamily="34" charset="0"/>
              <a:ea typeface="Calibri" panose="020F0502020204030204" pitchFamily="34" charset="0"/>
            </a:endParaRPr>
          </a:p>
          <a:p>
            <a:pPr>
              <a:lnSpc>
                <a:spcPct val="107000"/>
              </a:lnSpc>
              <a:spcAft>
                <a:spcPts val="800"/>
              </a:spcAft>
            </a:pPr>
            <a:r>
              <a:rPr lang="en-GB" sz="2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Area under the graph = 137.5 m </a:t>
            </a:r>
            <a:endParaRPr lang="en-GB" sz="2400"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7245913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C4A3-5296-820D-67AE-33B51C363C40}"/>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Rectangle 2">
            <a:extLst>
              <a:ext uri="{FF2B5EF4-FFF2-40B4-BE49-F238E27FC236}">
                <a16:creationId xmlns:a16="http://schemas.microsoft.com/office/drawing/2014/main" id="{21FAF553-D382-2BB3-B57A-5AE03A0B57CA}"/>
              </a:ext>
            </a:extLst>
          </p:cNvPr>
          <p:cNvSpPr/>
          <p:nvPr/>
        </p:nvSpPr>
        <p:spPr>
          <a:xfrm>
            <a:off x="540000" y="855608"/>
            <a:ext cx="6893234" cy="466987"/>
          </a:xfrm>
          <a:prstGeom prst="rect">
            <a:avLst/>
          </a:prstGeom>
        </p:spPr>
        <p:txBody>
          <a:bodyPr wrap="none">
            <a:spAutoFit/>
          </a:bodyPr>
          <a:lstStyle/>
          <a:p>
            <a:pPr>
              <a:lnSpc>
                <a:spcPct val="107000"/>
              </a:lnSpc>
              <a:spcAft>
                <a:spcPts val="800"/>
              </a:spcAft>
            </a:pPr>
            <a:r>
              <a:rPr lang="en-GB" sz="2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5 ai. Object accelerating/increasing velocity</a:t>
            </a:r>
            <a:endParaRPr lang="en-GB" sz="2400" dirty="0">
              <a:solidFill>
                <a:schemeClr val="accent1"/>
              </a:solidFill>
              <a:latin typeface="Calibri" panose="020F0502020204030204" pitchFamily="34" charset="0"/>
              <a:ea typeface="Calibri" panose="020F0502020204030204" pitchFamily="34" charset="0"/>
            </a:endParaRPr>
          </a:p>
        </p:txBody>
      </p:sp>
      <p:sp>
        <p:nvSpPr>
          <p:cNvPr id="4" name="Rectangle 3">
            <a:extLst>
              <a:ext uri="{FF2B5EF4-FFF2-40B4-BE49-F238E27FC236}">
                <a16:creationId xmlns:a16="http://schemas.microsoft.com/office/drawing/2014/main" id="{0B1D736E-47F3-5CE4-1CB8-73F0905B2540}"/>
              </a:ext>
            </a:extLst>
          </p:cNvPr>
          <p:cNvSpPr/>
          <p:nvPr/>
        </p:nvSpPr>
        <p:spPr>
          <a:xfrm>
            <a:off x="524502" y="1369195"/>
            <a:ext cx="6178294" cy="461665"/>
          </a:xfrm>
          <a:prstGeom prst="rect">
            <a:avLst/>
          </a:prstGeom>
        </p:spPr>
        <p:txBody>
          <a:bodyPr wrap="none">
            <a:spAutoFit/>
          </a:bodyPr>
          <a:lstStyle/>
          <a:p>
            <a:r>
              <a:rPr lang="en-GB" sz="2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5 aii. Constant velocity/no acceleration</a:t>
            </a:r>
            <a:r>
              <a:rPr lang="en-GB" sz="2400" dirty="0">
                <a:solidFill>
                  <a:schemeClr val="accent1"/>
                </a:solidFill>
              </a:rPr>
              <a:t> </a:t>
            </a:r>
          </a:p>
        </p:txBody>
      </p:sp>
      <p:sp>
        <p:nvSpPr>
          <p:cNvPr id="5" name="Rectangle 4">
            <a:extLst>
              <a:ext uri="{FF2B5EF4-FFF2-40B4-BE49-F238E27FC236}">
                <a16:creationId xmlns:a16="http://schemas.microsoft.com/office/drawing/2014/main" id="{68132F53-6F45-104D-46EB-169F97F72CF1}"/>
              </a:ext>
            </a:extLst>
          </p:cNvPr>
          <p:cNvSpPr/>
          <p:nvPr/>
        </p:nvSpPr>
        <p:spPr>
          <a:xfrm>
            <a:off x="524502" y="1913045"/>
            <a:ext cx="7183377" cy="466987"/>
          </a:xfrm>
          <a:prstGeom prst="rect">
            <a:avLst/>
          </a:prstGeom>
        </p:spPr>
        <p:txBody>
          <a:bodyPr wrap="none">
            <a:spAutoFit/>
          </a:bodyPr>
          <a:lstStyle/>
          <a:p>
            <a:pPr>
              <a:lnSpc>
                <a:spcPct val="107000"/>
              </a:lnSpc>
              <a:spcAft>
                <a:spcPts val="800"/>
              </a:spcAft>
            </a:pPr>
            <a:r>
              <a:rPr lang="en-GB" sz="2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5 aiii. Object decelerating/decreasing velocity</a:t>
            </a:r>
            <a:endParaRPr lang="en-GB" sz="2400" dirty="0">
              <a:solidFill>
                <a:schemeClr val="accent1"/>
              </a:solidFill>
              <a:latin typeface="Calibri" panose="020F0502020204030204" pitchFamily="34" charset="0"/>
              <a:ea typeface="Calibri" panose="020F0502020204030204" pitchFamily="34" charset="0"/>
            </a:endParaRPr>
          </a:p>
        </p:txBody>
      </p:sp>
      <p:sp>
        <p:nvSpPr>
          <p:cNvPr id="6" name="Rectangle 5">
            <a:extLst>
              <a:ext uri="{FF2B5EF4-FFF2-40B4-BE49-F238E27FC236}">
                <a16:creationId xmlns:a16="http://schemas.microsoft.com/office/drawing/2014/main" id="{297CC700-FC11-08E0-0179-7E577A4138DE}"/>
              </a:ext>
            </a:extLst>
          </p:cNvPr>
          <p:cNvSpPr/>
          <p:nvPr/>
        </p:nvSpPr>
        <p:spPr>
          <a:xfrm>
            <a:off x="524502" y="2482205"/>
            <a:ext cx="6622326" cy="466987"/>
          </a:xfrm>
          <a:prstGeom prst="rect">
            <a:avLst/>
          </a:prstGeom>
        </p:spPr>
        <p:txBody>
          <a:bodyPr wrap="none">
            <a:spAutoFit/>
          </a:bodyPr>
          <a:lstStyle/>
          <a:p>
            <a:pPr>
              <a:lnSpc>
                <a:spcPct val="107000"/>
              </a:lnSpc>
              <a:spcAft>
                <a:spcPts val="800"/>
              </a:spcAft>
            </a:pPr>
            <a:r>
              <a:rPr lang="en-GB" sz="2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5 aiv. Object is stationary (velocity = 0 m/s)</a:t>
            </a:r>
            <a:endParaRPr lang="en-GB" sz="2400" dirty="0">
              <a:solidFill>
                <a:schemeClr val="accent1"/>
              </a:solidFill>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BDD0FE5F-912B-D164-9F82-037F2088E525}"/>
              </a:ext>
            </a:extLst>
          </p:cNvPr>
          <p:cNvSpPr/>
          <p:nvPr/>
        </p:nvSpPr>
        <p:spPr>
          <a:xfrm>
            <a:off x="524502" y="3051365"/>
            <a:ext cx="6992620" cy="466987"/>
          </a:xfrm>
          <a:prstGeom prst="rect">
            <a:avLst/>
          </a:prstGeom>
        </p:spPr>
        <p:txBody>
          <a:bodyPr wrap="none">
            <a:spAutoFit/>
          </a:bodyPr>
          <a:lstStyle/>
          <a:p>
            <a:pPr>
              <a:lnSpc>
                <a:spcPct val="107000"/>
              </a:lnSpc>
              <a:spcAft>
                <a:spcPts val="800"/>
              </a:spcAft>
            </a:pPr>
            <a:r>
              <a:rPr lang="en-GB" sz="2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5 av. Object accelerating/increasing velocity</a:t>
            </a:r>
            <a:endParaRPr lang="en-GB" sz="2400" dirty="0">
              <a:solidFill>
                <a:schemeClr val="accent1"/>
              </a:solidFill>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571A81A9-E19D-FE41-0498-C3ACA3F334F3}"/>
              </a:ext>
            </a:extLst>
          </p:cNvPr>
          <p:cNvSpPr/>
          <p:nvPr/>
        </p:nvSpPr>
        <p:spPr>
          <a:xfrm>
            <a:off x="524502" y="3678633"/>
            <a:ext cx="10060840" cy="466987"/>
          </a:xfrm>
          <a:prstGeom prst="rect">
            <a:avLst/>
          </a:prstGeom>
        </p:spPr>
        <p:txBody>
          <a:bodyPr wrap="square">
            <a:spAutoFit/>
          </a:bodyPr>
          <a:lstStyle/>
          <a:p>
            <a:pPr>
              <a:lnSpc>
                <a:spcPct val="107000"/>
              </a:lnSpc>
              <a:spcAft>
                <a:spcPts val="800"/>
              </a:spcAft>
            </a:pPr>
            <a:r>
              <a:rPr lang="en-GB" sz="2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5 </a:t>
            </a:r>
            <a:r>
              <a:rPr lang="en-GB" sz="2400" b="1" dirty="0" err="1">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avi</a:t>
            </a:r>
            <a:r>
              <a:rPr lang="en-GB" sz="2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Constant velocity (higher than between 5 and 10 seconds)</a:t>
            </a:r>
            <a:endParaRPr lang="en-GB" sz="2400" dirty="0">
              <a:solidFill>
                <a:schemeClr val="accent1"/>
              </a:solidFill>
              <a:latin typeface="Calibri" panose="020F0502020204030204" pitchFamily="34" charset="0"/>
              <a:ea typeface="Calibri" panose="020F0502020204030204" pitchFamily="34" charset="0"/>
            </a:endParaRPr>
          </a:p>
        </p:txBody>
      </p:sp>
      <p:sp>
        <p:nvSpPr>
          <p:cNvPr id="9" name="TextBox 8">
            <a:extLst>
              <a:ext uri="{FF2B5EF4-FFF2-40B4-BE49-F238E27FC236}">
                <a16:creationId xmlns:a16="http://schemas.microsoft.com/office/drawing/2014/main" id="{66D071BC-1338-AA05-7F4A-674AC13ED111}"/>
              </a:ext>
            </a:extLst>
          </p:cNvPr>
          <p:cNvSpPr txBox="1"/>
          <p:nvPr/>
        </p:nvSpPr>
        <p:spPr>
          <a:xfrm>
            <a:off x="524503" y="4707497"/>
            <a:ext cx="10060840" cy="1569660"/>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5 b. Distance travelled  = area under the graph</a:t>
            </a:r>
            <a:endParaRPr lang="en-GB" sz="2400" dirty="0">
              <a:solidFill>
                <a:schemeClr val="accent1"/>
              </a:solidFill>
              <a:latin typeface="Century Gothic" panose="020B0502020202020204" pitchFamily="34" charset="0"/>
            </a:endParaRPr>
          </a:p>
          <a:p>
            <a:r>
              <a:rPr lang="en-GB" sz="2400" b="1" dirty="0">
                <a:solidFill>
                  <a:schemeClr val="accent1"/>
                </a:solidFill>
                <a:latin typeface="Century Gothic" panose="020B0502020202020204" pitchFamily="34" charset="0"/>
              </a:rPr>
              <a:t>Area under the graph = (1/2 x 5 x 6) + (5 x 6) + (1/2 x 5 x 6) + (1/2 x 5 x 10) + (5 x 10)</a:t>
            </a:r>
            <a:endParaRPr lang="en-GB" sz="2400" dirty="0">
              <a:solidFill>
                <a:schemeClr val="accent1"/>
              </a:solidFill>
              <a:latin typeface="Century Gothic" panose="020B0502020202020204" pitchFamily="34" charset="0"/>
            </a:endParaRPr>
          </a:p>
          <a:p>
            <a:r>
              <a:rPr lang="en-GB" sz="2400" b="1" dirty="0">
                <a:solidFill>
                  <a:schemeClr val="accent1"/>
                </a:solidFill>
                <a:latin typeface="Century Gothic" panose="020B0502020202020204" pitchFamily="34" charset="0"/>
              </a:rPr>
              <a:t>Area under the graph = 135 m </a:t>
            </a:r>
            <a:endParaRPr lang="en-GB" sz="24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458952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8F59B-FA34-8C41-F9EF-87B02F52FE71}"/>
              </a:ext>
            </a:extLst>
          </p:cNvPr>
          <p:cNvSpPr>
            <a:spLocks noGrp="1"/>
          </p:cNvSpPr>
          <p:nvPr>
            <p:ph type="title"/>
          </p:nvPr>
        </p:nvSpPr>
        <p:spPr/>
        <p:txBody>
          <a:bodyPr/>
          <a:lstStyle/>
          <a:p>
            <a:r>
              <a:rPr lang="en-GB" dirty="0">
                <a:latin typeface="Century Gothic" panose="020B0502020202020204" pitchFamily="34" charset="0"/>
              </a:rPr>
              <a:t>Answers</a:t>
            </a:r>
          </a:p>
        </p:txBody>
      </p:sp>
      <p:pic>
        <p:nvPicPr>
          <p:cNvPr id="4" name="Picture 3" descr="Chart, line chart&#10;&#10;Description automatically generated">
            <a:extLst>
              <a:ext uri="{FF2B5EF4-FFF2-40B4-BE49-F238E27FC236}">
                <a16:creationId xmlns:a16="http://schemas.microsoft.com/office/drawing/2014/main" id="{61B33D6C-D326-23BB-EF51-9A759FDEF5F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2658" y="1000311"/>
            <a:ext cx="4949658" cy="4981387"/>
          </a:xfrm>
          <a:prstGeom prst="rect">
            <a:avLst/>
          </a:prstGeom>
        </p:spPr>
      </p:pic>
      <p:sp>
        <p:nvSpPr>
          <p:cNvPr id="5" name="Rectangle 4">
            <a:extLst>
              <a:ext uri="{FF2B5EF4-FFF2-40B4-BE49-F238E27FC236}">
                <a16:creationId xmlns:a16="http://schemas.microsoft.com/office/drawing/2014/main" id="{98C264F4-E202-9347-D3DA-A6F98A59EFD9}"/>
              </a:ext>
            </a:extLst>
          </p:cNvPr>
          <p:cNvSpPr/>
          <p:nvPr/>
        </p:nvSpPr>
        <p:spPr>
          <a:xfrm>
            <a:off x="5850000" y="1207373"/>
            <a:ext cx="5719342" cy="3145798"/>
          </a:xfrm>
          <a:prstGeom prst="rect">
            <a:avLst/>
          </a:prstGeom>
        </p:spPr>
        <p:txBody>
          <a:bodyPr wrap="square">
            <a:spAutoFit/>
          </a:bodyPr>
          <a:lstStyle/>
          <a:p>
            <a:pPr>
              <a:lnSpc>
                <a:spcPct val="107000"/>
              </a:lnSpc>
              <a:spcAft>
                <a:spcPts val="800"/>
              </a:spcAft>
            </a:pPr>
            <a:r>
              <a:rPr lang="en-GB" sz="2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6. </a:t>
            </a:r>
          </a:p>
          <a:p>
            <a:pPr>
              <a:lnSpc>
                <a:spcPct val="107000"/>
              </a:lnSpc>
              <a:spcAft>
                <a:spcPts val="800"/>
              </a:spcAft>
            </a:pPr>
            <a:r>
              <a:rPr lang="en-GB" sz="2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Distance travelled  = area under the graph</a:t>
            </a:r>
            <a:endParaRPr lang="en-GB" sz="2400" dirty="0">
              <a:solidFill>
                <a:schemeClr val="accent1"/>
              </a:solidFill>
              <a:latin typeface="Calibri" panose="020F0502020204030204" pitchFamily="34" charset="0"/>
              <a:ea typeface="Calibri" panose="020F0502020204030204" pitchFamily="34" charset="0"/>
            </a:endParaRPr>
          </a:p>
          <a:p>
            <a:pPr>
              <a:lnSpc>
                <a:spcPct val="107000"/>
              </a:lnSpc>
              <a:spcAft>
                <a:spcPts val="800"/>
              </a:spcAft>
            </a:pPr>
            <a:r>
              <a:rPr lang="en-GB" sz="2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Area under the graph = (1/2 x 2 x 10) + (8 x 10) + (1/2 x 4 x 5) + (4 x 5) + (1/2 x 1 x 5)</a:t>
            </a:r>
            <a:endParaRPr lang="en-GB" sz="2400" dirty="0">
              <a:solidFill>
                <a:schemeClr val="accent1"/>
              </a:solidFill>
              <a:latin typeface="Calibri" panose="020F0502020204030204" pitchFamily="34" charset="0"/>
              <a:ea typeface="Calibri" panose="020F0502020204030204" pitchFamily="34" charset="0"/>
            </a:endParaRPr>
          </a:p>
          <a:p>
            <a:pPr>
              <a:lnSpc>
                <a:spcPct val="107000"/>
              </a:lnSpc>
              <a:spcAft>
                <a:spcPts val="800"/>
              </a:spcAft>
            </a:pPr>
            <a:r>
              <a:rPr lang="en-GB" sz="24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Area under the graph = 122.5 m </a:t>
            </a:r>
            <a:endParaRPr lang="en-GB" sz="2400"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095773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9"/>
          <p:cNvSpPr txBox="1"/>
          <p:nvPr/>
        </p:nvSpPr>
        <p:spPr>
          <a:xfrm>
            <a:off x="450000" y="881911"/>
            <a:ext cx="11071440" cy="5909310"/>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1. What does a horizontal line represent on a velocity-time graph?</a:t>
            </a:r>
          </a:p>
          <a:p>
            <a:pPr marL="457200" indent="-457200">
              <a:buFont typeface="Wingdings" pitchFamily="2" charset="2"/>
              <a:buChar char="q"/>
            </a:pPr>
            <a:r>
              <a:rPr lang="en-GB" sz="2400">
                <a:latin typeface="Century Gothic" panose="020B0502020202020204" pitchFamily="34" charset="0"/>
              </a:rPr>
              <a:t>A. Constant velocity</a:t>
            </a:r>
          </a:p>
          <a:p>
            <a:pPr marL="457200" indent="-457200">
              <a:buFont typeface="Wingdings" pitchFamily="2" charset="2"/>
              <a:buChar char="q"/>
            </a:pPr>
            <a:r>
              <a:rPr lang="en-GB" sz="2400">
                <a:latin typeface="Century Gothic" panose="020B0502020202020204" pitchFamily="34" charset="0"/>
              </a:rPr>
              <a:t>B. A stationary object</a:t>
            </a:r>
          </a:p>
          <a:p>
            <a:pPr marL="457200" indent="-457200">
              <a:buFont typeface="Wingdings" pitchFamily="2" charset="2"/>
              <a:buChar char="q"/>
            </a:pPr>
            <a:r>
              <a:rPr lang="en-GB" sz="2400">
                <a:latin typeface="Century Gothic" panose="020B0502020202020204" pitchFamily="34" charset="0"/>
              </a:rPr>
              <a:t>C. Increasing velocity</a:t>
            </a:r>
          </a:p>
          <a:p>
            <a:endParaRPr lang="en-GB" sz="2400">
              <a:latin typeface="Century Gothic" panose="020B0502020202020204" pitchFamily="34" charset="0"/>
            </a:endParaRPr>
          </a:p>
          <a:p>
            <a:r>
              <a:rPr lang="en-GB" sz="2400">
                <a:latin typeface="Century Gothic" panose="020B0502020202020204" pitchFamily="34" charset="0"/>
              </a:rPr>
              <a:t>2. What can be calculated from the area under a velocity-time graph?</a:t>
            </a:r>
          </a:p>
          <a:p>
            <a:pPr marL="457200" indent="-457200">
              <a:buFont typeface="Wingdings" pitchFamily="2" charset="2"/>
              <a:buChar char="q"/>
            </a:pPr>
            <a:r>
              <a:rPr lang="en-GB" sz="2400">
                <a:latin typeface="Century Gothic" panose="020B0502020202020204" pitchFamily="34" charset="0"/>
              </a:rPr>
              <a:t>A. Distance travelled</a:t>
            </a:r>
          </a:p>
          <a:p>
            <a:pPr marL="457200" indent="-457200">
              <a:buFont typeface="Wingdings" pitchFamily="2" charset="2"/>
              <a:buChar char="q"/>
            </a:pPr>
            <a:r>
              <a:rPr lang="en-GB" sz="2400">
                <a:latin typeface="Century Gothic" panose="020B0502020202020204" pitchFamily="34" charset="0"/>
              </a:rPr>
              <a:t>B. Average velocity</a:t>
            </a:r>
          </a:p>
          <a:p>
            <a:pPr marL="457200" indent="-457200">
              <a:buFont typeface="Wingdings" pitchFamily="2" charset="2"/>
              <a:buChar char="q"/>
            </a:pPr>
            <a:r>
              <a:rPr lang="en-GB" sz="2400">
                <a:latin typeface="Century Gothic" panose="020B0502020202020204" pitchFamily="34" charset="0"/>
              </a:rPr>
              <a:t>C. Total time taken </a:t>
            </a:r>
          </a:p>
          <a:p>
            <a:endParaRPr lang="en-GB" sz="2400">
              <a:latin typeface="Century Gothic" panose="020B0502020202020204" pitchFamily="34" charset="0"/>
            </a:endParaRPr>
          </a:p>
          <a:p>
            <a:r>
              <a:rPr lang="en-GB" sz="2400">
                <a:latin typeface="Century Gothic" panose="020B0502020202020204" pitchFamily="34" charset="0"/>
              </a:rPr>
              <a:t>3. What does a negative gradient represent on a velocity-time graph?</a:t>
            </a:r>
          </a:p>
          <a:p>
            <a:pPr marL="457200" indent="-457200">
              <a:buFont typeface="Wingdings" pitchFamily="2" charset="2"/>
              <a:buChar char="q"/>
            </a:pPr>
            <a:r>
              <a:rPr lang="en-GB" sz="2400">
                <a:latin typeface="Century Gothic" panose="020B0502020202020204" pitchFamily="34" charset="0"/>
              </a:rPr>
              <a:t>A. An object stopping</a:t>
            </a:r>
          </a:p>
          <a:p>
            <a:pPr marL="457200" indent="-457200">
              <a:buFont typeface="Wingdings" pitchFamily="2" charset="2"/>
              <a:buChar char="q"/>
            </a:pPr>
            <a:r>
              <a:rPr lang="en-GB" sz="2400">
                <a:latin typeface="Century Gothic" panose="020B0502020202020204" pitchFamily="34" charset="0"/>
              </a:rPr>
              <a:t>B. An object returning to its original position</a:t>
            </a:r>
            <a:endParaRPr lang="en-GB" sz="2400" baseline="30000">
              <a:latin typeface="Century Gothic" panose="020B0502020202020204" pitchFamily="34" charset="0"/>
            </a:endParaRPr>
          </a:p>
          <a:p>
            <a:pPr marL="457200" indent="-457200">
              <a:buFont typeface="Wingdings" pitchFamily="2" charset="2"/>
              <a:buChar char="q"/>
            </a:pPr>
            <a:r>
              <a:rPr lang="en-GB" sz="2400">
                <a:latin typeface="Century Gothic" panose="020B0502020202020204" pitchFamily="34" charset="0"/>
              </a:rPr>
              <a:t>C. An object slowing down </a:t>
            </a:r>
            <a:endParaRPr lang="en-GB" sz="2400" baseline="30000">
              <a:latin typeface="Century Gothic" panose="020B0502020202020204" pitchFamily="34" charset="0"/>
            </a:endParaRPr>
          </a:p>
          <a:p>
            <a:endParaRPr lang="en-GB" sz="2400">
              <a:latin typeface="Century Gothic" panose="020B0502020202020204" pitchFamily="34" charset="0"/>
            </a:endParaRPr>
          </a:p>
          <a:p>
            <a:pPr marL="457200" indent="-457200">
              <a:buFont typeface="+mj-lt"/>
              <a:buAutoNum type="arabicPeriod"/>
            </a:pPr>
            <a:endParaRPr lang="en-GB" sz="2400">
              <a:latin typeface="Century Gothic" panose="020B0502020202020204" pitchFamily="34" charset="0"/>
            </a:endParaRPr>
          </a:p>
        </p:txBody>
      </p:sp>
      <p:sp>
        <p:nvSpPr>
          <p:cNvPr id="6" name="TextBox 15">
            <a:extLst>
              <a:ext uri="{FF2B5EF4-FFF2-40B4-BE49-F238E27FC236}">
                <a16:creationId xmlns:a16="http://schemas.microsoft.com/office/drawing/2014/main" id="{AD3CE2A0-FE1E-E54D-94F7-6F8DB78479E1}"/>
              </a:ext>
            </a:extLst>
          </p:cNvPr>
          <p:cNvSpPr txBox="1"/>
          <p:nvPr/>
        </p:nvSpPr>
        <p:spPr>
          <a:xfrm>
            <a:off x="363654" y="1001844"/>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7" name="TextBox 15">
            <a:extLst>
              <a:ext uri="{FF2B5EF4-FFF2-40B4-BE49-F238E27FC236}">
                <a16:creationId xmlns:a16="http://schemas.microsoft.com/office/drawing/2014/main" id="{AD3CE2A0-FE1E-E54D-94F7-6F8DB78479E1}"/>
              </a:ext>
            </a:extLst>
          </p:cNvPr>
          <p:cNvSpPr txBox="1"/>
          <p:nvPr/>
        </p:nvSpPr>
        <p:spPr>
          <a:xfrm>
            <a:off x="363654" y="2833866"/>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8" name="TextBox 15">
            <a:extLst>
              <a:ext uri="{FF2B5EF4-FFF2-40B4-BE49-F238E27FC236}">
                <a16:creationId xmlns:a16="http://schemas.microsoft.com/office/drawing/2014/main" id="{AD3CE2A0-FE1E-E54D-94F7-6F8DB78479E1}"/>
              </a:ext>
            </a:extLst>
          </p:cNvPr>
          <p:cNvSpPr txBox="1"/>
          <p:nvPr/>
        </p:nvSpPr>
        <p:spPr>
          <a:xfrm>
            <a:off x="363654" y="5393290"/>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10" name="Title 1">
            <a:extLst>
              <a:ext uri="{FF2B5EF4-FFF2-40B4-BE49-F238E27FC236}">
                <a16:creationId xmlns:a16="http://schemas.microsoft.com/office/drawing/2014/main" id="{A6ED3292-E837-5A4E-A673-29FFED943562}"/>
              </a:ext>
            </a:extLst>
          </p:cNvPr>
          <p:cNvSpPr txBox="1">
            <a:spLocks/>
          </p:cNvSpPr>
          <p:nvPr/>
        </p:nvSpPr>
        <p:spPr>
          <a:xfrm>
            <a:off x="450000" y="-41002"/>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a:latin typeface="Century Gothic" panose="020B0502020202020204" pitchFamily="34" charset="0"/>
              </a:rPr>
              <a:t>Answer the questions below.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784212696"/>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P3.1.9</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P3.1.9</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dirty="0">
                <a:latin typeface="Century Gothic" panose="020B0502020202020204" pitchFamily="34" charset="0"/>
              </a:rPr>
              <a:t>Velocity-Time Graphs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20/10/2025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13" name="Picture 12" descr="A picture containing text, clipart&#10;&#10;Description automatically generated">
            <a:extLst>
              <a:ext uri="{FF2B5EF4-FFF2-40B4-BE49-F238E27FC236}">
                <a16:creationId xmlns:a16="http://schemas.microsoft.com/office/drawing/2014/main" id="{8E26116A-3869-98FD-1524-687657B56169}"/>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499740" y="4992841"/>
            <a:ext cx="1090473" cy="1164583"/>
          </a:xfrm>
          <a:prstGeom prst="rect">
            <a:avLst/>
          </a:prstGeom>
        </p:spPr>
      </p:pic>
      <p:sp>
        <p:nvSpPr>
          <p:cNvPr id="14" name="TextBox 13">
            <a:extLst>
              <a:ext uri="{FF2B5EF4-FFF2-40B4-BE49-F238E27FC236}">
                <a16:creationId xmlns:a16="http://schemas.microsoft.com/office/drawing/2014/main" id="{1424FC7B-625F-030D-ADAA-751507F4D751}"/>
              </a:ext>
            </a:extLst>
          </p:cNvPr>
          <p:cNvSpPr txBox="1"/>
          <p:nvPr/>
        </p:nvSpPr>
        <p:spPr>
          <a:xfrm>
            <a:off x="283151" y="4455841"/>
            <a:ext cx="5116229" cy="2616101"/>
          </a:xfrm>
          <a:prstGeom prst="rect">
            <a:avLst/>
          </a:prstGeom>
          <a:noFill/>
        </p:spPr>
        <p:txBody>
          <a:bodyPr wrap="square" rtlCol="0">
            <a:spAutoFit/>
          </a:bodyPr>
          <a:lstStyle/>
          <a:p>
            <a:pPr lvl="0"/>
            <a:r>
              <a:rPr lang="en-US" dirty="0">
                <a:solidFill>
                  <a:srgbClr val="000000"/>
                </a:solidFill>
                <a:latin typeface="Century Gothic" panose="020B0502020202020204" pitchFamily="34" charset="0"/>
              </a:rPr>
              <a:t>P3.1.1 Prior Knowledge Review </a:t>
            </a:r>
          </a:p>
          <a:p>
            <a:pPr lvl="0"/>
            <a:r>
              <a:rPr lang="en-US" dirty="0">
                <a:solidFill>
                  <a:srgbClr val="000000"/>
                </a:solidFill>
                <a:latin typeface="Century Gothic" panose="020B0502020202020204" pitchFamily="34" charset="0"/>
              </a:rPr>
              <a:t>P3.1.2 Scalars and Vectors </a:t>
            </a:r>
          </a:p>
          <a:p>
            <a:pPr lvl="0"/>
            <a:r>
              <a:rPr lang="en-US" dirty="0">
                <a:solidFill>
                  <a:srgbClr val="000000"/>
                </a:solidFill>
                <a:latin typeface="Century Gothic" panose="020B0502020202020204" pitchFamily="34" charset="0"/>
              </a:rPr>
              <a:t>P3.1.3 Resultant Vectors</a:t>
            </a:r>
          </a:p>
          <a:p>
            <a:pPr lvl="0"/>
            <a:r>
              <a:rPr lang="en-US" dirty="0">
                <a:solidFill>
                  <a:srgbClr val="000000"/>
                </a:solidFill>
                <a:latin typeface="Century Gothic" panose="020B0502020202020204" pitchFamily="34" charset="0"/>
              </a:rPr>
              <a:t>P3.1.4 Resolving Vectors</a:t>
            </a:r>
          </a:p>
          <a:p>
            <a:pPr lvl="0"/>
            <a:r>
              <a:rPr lang="en-US" dirty="0">
                <a:solidFill>
                  <a:srgbClr val="000000"/>
                </a:solidFill>
                <a:latin typeface="Century Gothic" panose="020B0502020202020204" pitchFamily="34" charset="0"/>
              </a:rPr>
              <a:t>P3.1.5 Newton's Third Law</a:t>
            </a:r>
          </a:p>
          <a:p>
            <a:pPr lvl="0"/>
            <a:r>
              <a:rPr lang="en-US" dirty="0">
                <a:solidFill>
                  <a:srgbClr val="000000"/>
                </a:solidFill>
                <a:latin typeface="Century Gothic" panose="020B0502020202020204" pitchFamily="34" charset="0"/>
              </a:rPr>
              <a:t>P3.1.6 Newton's First Law</a:t>
            </a:r>
          </a:p>
          <a:p>
            <a:r>
              <a:rPr lang="en-US" dirty="0">
                <a:solidFill>
                  <a:srgbClr val="000000"/>
                </a:solidFill>
                <a:latin typeface="Century Gothic" panose="020B0502020202020204" pitchFamily="34" charset="0"/>
              </a:rPr>
              <a:t>P3.1.7 Acceleration</a:t>
            </a:r>
          </a:p>
          <a:p>
            <a:pPr lvl="0"/>
            <a:r>
              <a:rPr lang="en-US" dirty="0">
                <a:solidFill>
                  <a:srgbClr val="000000"/>
                </a:solidFill>
                <a:latin typeface="Century Gothic" panose="020B0502020202020204" pitchFamily="34" charset="0"/>
              </a:rPr>
              <a:t>P3.1.8 Acceleration Investigation</a:t>
            </a:r>
          </a:p>
          <a:p>
            <a:pPr lvl="0"/>
            <a:endParaRPr lang="en-US" dirty="0">
              <a:solidFill>
                <a:srgbClr val="000000"/>
              </a:solidFill>
              <a:latin typeface="Century Gothic" panose="020B0502020202020204" pitchFamily="34" charset="0"/>
            </a:endParaRPr>
          </a:p>
        </p:txBody>
      </p:sp>
      <p:sp>
        <p:nvSpPr>
          <p:cNvPr id="16" name="TextBox 15">
            <a:extLst>
              <a:ext uri="{FF2B5EF4-FFF2-40B4-BE49-F238E27FC236}">
                <a16:creationId xmlns:a16="http://schemas.microsoft.com/office/drawing/2014/main" id="{26DC4550-5A5F-6E60-463A-933D26EE31E5}"/>
              </a:ext>
            </a:extLst>
          </p:cNvPr>
          <p:cNvSpPr txBox="1"/>
          <p:nvPr/>
        </p:nvSpPr>
        <p:spPr>
          <a:xfrm>
            <a:off x="4860719" y="4432866"/>
            <a:ext cx="5497725" cy="1231106"/>
          </a:xfrm>
          <a:prstGeom prst="rect">
            <a:avLst/>
          </a:prstGeom>
          <a:noFill/>
        </p:spPr>
        <p:txBody>
          <a:bodyPr wrap="square" rtlCol="0">
            <a:spAutoFit/>
          </a:bodyPr>
          <a:lstStyle/>
          <a:p>
            <a:pPr lvl="0"/>
            <a:r>
              <a:rPr lang="en-US" dirty="0">
                <a:solidFill>
                  <a:srgbClr val="000000"/>
                </a:solidFill>
                <a:latin typeface="Century Gothic" panose="020B0502020202020204" pitchFamily="34" charset="0"/>
              </a:rPr>
              <a:t>Maths in Science Lesson 17</a:t>
            </a:r>
          </a:p>
          <a:p>
            <a:pPr marL="342900" lvl="0" indent="-342900">
              <a:buFont typeface="Wingdings" pitchFamily="2" charset="2"/>
              <a:buChar char="Ø"/>
            </a:pPr>
            <a:r>
              <a:rPr lang="en-US" sz="2000" b="1" dirty="0">
                <a:solidFill>
                  <a:srgbClr val="000000"/>
                </a:solidFill>
                <a:latin typeface="Century Gothic" panose="020B0502020202020204" pitchFamily="34" charset="0"/>
              </a:rPr>
              <a:t>P3.1.9 Velocity-Time Graphs</a:t>
            </a:r>
          </a:p>
          <a:p>
            <a:pPr lvl="0"/>
            <a:r>
              <a:rPr lang="en-US" dirty="0">
                <a:solidFill>
                  <a:srgbClr val="000000"/>
                </a:solidFill>
                <a:latin typeface="Century Gothic" panose="020B0502020202020204" pitchFamily="34" charset="0"/>
              </a:rPr>
              <a:t>P3.1.10 Velocity-Time Graphs 2</a:t>
            </a:r>
          </a:p>
          <a:p>
            <a:pPr lvl="0"/>
            <a:r>
              <a:rPr lang="en-US" dirty="0">
                <a:solidFill>
                  <a:srgbClr val="000000"/>
                </a:solidFill>
                <a:latin typeface="Century Gothic" panose="020B0502020202020204" pitchFamily="34" charset="0"/>
              </a:rPr>
              <a:t>P3.1.11 Acceleration Problems</a:t>
            </a:r>
          </a:p>
        </p:txBody>
      </p:sp>
      <p:pic>
        <p:nvPicPr>
          <p:cNvPr id="10" name="Picture 9">
            <a:extLst>
              <a:ext uri="{FF2B5EF4-FFF2-40B4-BE49-F238E27FC236}">
                <a16:creationId xmlns:a16="http://schemas.microsoft.com/office/drawing/2014/main" id="{F165022E-6105-A8BA-9B75-5AB009E6F1F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36104" y="-217152"/>
            <a:ext cx="5497725" cy="5404544"/>
          </a:xfrm>
          <a:prstGeom prst="rect">
            <a:avLst/>
          </a:prstGeom>
        </p:spPr>
      </p:pic>
      <p:pic>
        <p:nvPicPr>
          <p:cNvPr id="15" name="Picture 14" descr="Icon&#10;&#10;Description automatically generated">
            <a:extLst>
              <a:ext uri="{FF2B5EF4-FFF2-40B4-BE49-F238E27FC236}">
                <a16:creationId xmlns:a16="http://schemas.microsoft.com/office/drawing/2014/main" id="{D40573D4-C6E8-7607-2816-49292DCF5CF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93026" y="1032268"/>
            <a:ext cx="837234" cy="432292"/>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819943"/>
            <a:ext cx="10620000" cy="2677656"/>
          </a:xfrm>
          <a:prstGeom prst="rect">
            <a:avLst/>
          </a:prstGeom>
          <a:noFill/>
          <a:ln>
            <a:noFill/>
          </a:ln>
        </p:spPr>
        <p:txBody>
          <a:bodyPr wrap="square" rtlCol="0">
            <a:spAutoFit/>
          </a:bodyPr>
          <a:lstStyle/>
          <a:p>
            <a:endParaRPr lang="en-US"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Describe motion using velocity-time graphs.</a:t>
            </a:r>
          </a:p>
          <a:p>
            <a:pPr marL="285750" indent="-285750">
              <a:buFont typeface="Arial" panose="020B0604020202020204" pitchFamily="34" charset="0"/>
              <a:buChar char="•"/>
            </a:pPr>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Calculate acceleration from a velocity-time graph.</a:t>
            </a:r>
          </a:p>
          <a:p>
            <a:pPr marL="285750" indent="-285750">
              <a:buFont typeface="Arial" panose="020B0604020202020204" pitchFamily="34" charset="0"/>
              <a:buChar char="•"/>
            </a:pPr>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Calculate the area beneath the graph to determine distance travelled.</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48466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7" name="Rectangle 6">
            <a:extLst>
              <a:ext uri="{FF2B5EF4-FFF2-40B4-BE49-F238E27FC236}">
                <a16:creationId xmlns:a16="http://schemas.microsoft.com/office/drawing/2014/main" id="{37A7D710-19E7-2041-9D0A-BCD645619F51}"/>
              </a:ext>
            </a:extLst>
          </p:cNvPr>
          <p:cNvSpPr/>
          <p:nvPr/>
        </p:nvSpPr>
        <p:spPr>
          <a:xfrm>
            <a:off x="1980580" y="4891804"/>
            <a:ext cx="1710271"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velocity</a:t>
            </a:r>
            <a:endParaRPr lang="en-US" sz="2800" b="1" dirty="0">
              <a:solidFill>
                <a:schemeClr val="tx1"/>
              </a:solidFill>
              <a:latin typeface="Century Gothic" panose="020B0502020202020204" pitchFamily="34" charset="0"/>
            </a:endParaRPr>
          </a:p>
        </p:txBody>
      </p:sp>
      <p:sp>
        <p:nvSpPr>
          <p:cNvPr id="10" name="Rectangle 9">
            <a:extLst>
              <a:ext uri="{FF2B5EF4-FFF2-40B4-BE49-F238E27FC236}">
                <a16:creationId xmlns:a16="http://schemas.microsoft.com/office/drawing/2014/main" id="{E0808B88-2D2E-B249-A635-A6900954FED7}"/>
              </a:ext>
            </a:extLst>
          </p:cNvPr>
          <p:cNvSpPr/>
          <p:nvPr/>
        </p:nvSpPr>
        <p:spPr>
          <a:xfrm>
            <a:off x="3793032" y="4891803"/>
            <a:ext cx="2534363"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acceleration</a:t>
            </a:r>
            <a:endParaRPr lang="en-US" sz="2800" b="1" dirty="0">
              <a:solidFill>
                <a:schemeClr val="tx1"/>
              </a:solidFill>
              <a:latin typeface="Century Gothic" panose="020B0502020202020204" pitchFamily="34" charset="0"/>
            </a:endParaRPr>
          </a:p>
        </p:txBody>
      </p:sp>
      <p:sp>
        <p:nvSpPr>
          <p:cNvPr id="11" name="Rectangle 10">
            <a:extLst>
              <a:ext uri="{FF2B5EF4-FFF2-40B4-BE49-F238E27FC236}">
                <a16:creationId xmlns:a16="http://schemas.microsoft.com/office/drawing/2014/main" id="{22CA4854-7AAA-A044-BA26-F58D125810CA}"/>
              </a:ext>
            </a:extLst>
          </p:cNvPr>
          <p:cNvSpPr/>
          <p:nvPr/>
        </p:nvSpPr>
        <p:spPr>
          <a:xfrm>
            <a:off x="6406049" y="4891803"/>
            <a:ext cx="1441168"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slope</a:t>
            </a:r>
            <a:endParaRPr lang="en-US" sz="2800" b="1" dirty="0">
              <a:solidFill>
                <a:schemeClr val="tx1"/>
              </a:solidFill>
              <a:latin typeface="Century Gothic" panose="020B0502020202020204" pitchFamily="34" charset="0"/>
            </a:endParaRPr>
          </a:p>
        </p:txBody>
      </p:sp>
      <p:sp>
        <p:nvSpPr>
          <p:cNvPr id="12" name="Rectangle 11">
            <a:extLst>
              <a:ext uri="{FF2B5EF4-FFF2-40B4-BE49-F238E27FC236}">
                <a16:creationId xmlns:a16="http://schemas.microsoft.com/office/drawing/2014/main" id="{931C41ED-99DF-0948-9D98-EB0802B3F16B}"/>
              </a:ext>
            </a:extLst>
          </p:cNvPr>
          <p:cNvSpPr/>
          <p:nvPr/>
        </p:nvSpPr>
        <p:spPr>
          <a:xfrm>
            <a:off x="1980580" y="5650044"/>
            <a:ext cx="2219461"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gradient</a:t>
            </a:r>
            <a:endParaRPr lang="en-US" sz="2800" b="1" dirty="0">
              <a:solidFill>
                <a:schemeClr val="tx1"/>
              </a:solidFill>
              <a:latin typeface="Century Gothic" panose="020B0502020202020204" pitchFamily="34" charset="0"/>
            </a:endParaRPr>
          </a:p>
        </p:txBody>
      </p:sp>
      <p:sp>
        <p:nvSpPr>
          <p:cNvPr id="13" name="Rectangle 12">
            <a:extLst>
              <a:ext uri="{FF2B5EF4-FFF2-40B4-BE49-F238E27FC236}">
                <a16:creationId xmlns:a16="http://schemas.microsoft.com/office/drawing/2014/main" id="{70054751-CA93-2D40-AA63-99E9F96E11BB}"/>
              </a:ext>
            </a:extLst>
          </p:cNvPr>
          <p:cNvSpPr/>
          <p:nvPr/>
        </p:nvSpPr>
        <p:spPr>
          <a:xfrm>
            <a:off x="4284892" y="5640972"/>
            <a:ext cx="1550644"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area</a:t>
            </a:r>
            <a:endParaRPr lang="en-US" sz="2800" b="1" dirty="0">
              <a:solidFill>
                <a:schemeClr val="tx1"/>
              </a:solidFill>
              <a:latin typeface="Century Gothic" panose="020B0502020202020204" pitchFamily="34" charset="0"/>
            </a:endParaRPr>
          </a:p>
        </p:txBody>
      </p:sp>
      <p:sp>
        <p:nvSpPr>
          <p:cNvPr id="14" name="Rectangle 13">
            <a:extLst>
              <a:ext uri="{FF2B5EF4-FFF2-40B4-BE49-F238E27FC236}">
                <a16:creationId xmlns:a16="http://schemas.microsoft.com/office/drawing/2014/main" id="{9157372D-4D2C-774E-A2FC-5CA84C9F4C18}"/>
              </a:ext>
            </a:extLst>
          </p:cNvPr>
          <p:cNvSpPr/>
          <p:nvPr/>
        </p:nvSpPr>
        <p:spPr>
          <a:xfrm>
            <a:off x="5920388" y="5633419"/>
            <a:ext cx="1926828"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distance</a:t>
            </a:r>
            <a:endParaRPr lang="en-US" sz="2800" b="1"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268269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100C83DB-0F1C-0745-B5E8-78123A6F847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37692" y="4227443"/>
            <a:ext cx="4471664" cy="2486051"/>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C2CB29A-BB8B-E840-94D2-B01BCB6213CB}"/>
              </a:ext>
            </a:extLst>
          </p:cNvPr>
          <p:cNvSpPr>
            <a:spLocks noGrp="1"/>
          </p:cNvSpPr>
          <p:nvPr>
            <p:ph type="title"/>
          </p:nvPr>
        </p:nvSpPr>
        <p:spPr/>
        <p:txBody>
          <a:bodyPr/>
          <a:lstStyle/>
          <a:p>
            <a:r>
              <a:rPr lang="en-US" dirty="0">
                <a:latin typeface="Century Gothic" panose="020B0502020202020204" pitchFamily="34" charset="0"/>
              </a:rPr>
              <a:t>Distance/Displacement-Time Graphs Review</a:t>
            </a:r>
          </a:p>
        </p:txBody>
      </p:sp>
      <p:pic>
        <p:nvPicPr>
          <p:cNvPr id="3" name="Picture 2" descr="Chart, line chart&#10;&#10;Description automatically generated">
            <a:extLst>
              <a:ext uri="{FF2B5EF4-FFF2-40B4-BE49-F238E27FC236}">
                <a16:creationId xmlns:a16="http://schemas.microsoft.com/office/drawing/2014/main" id="{80EF26F3-88B4-E445-B2DE-A24D7919B0E7}"/>
              </a:ext>
            </a:extLst>
          </p:cNvPr>
          <p:cNvPicPr>
            <a:picLocks noChangeAspect="1"/>
          </p:cNvPicPr>
          <p:nvPr/>
        </p:nvPicPr>
        <p:blipFill>
          <a:blip r:embed="rId3"/>
          <a:srcRect l="8714"/>
          <a:stretch/>
        </p:blipFill>
        <p:spPr>
          <a:xfrm>
            <a:off x="6325848" y="1030953"/>
            <a:ext cx="4985151" cy="5054600"/>
          </a:xfrm>
          <a:prstGeom prst="rect">
            <a:avLst/>
          </a:prstGeom>
        </p:spPr>
      </p:pic>
      <p:sp>
        <p:nvSpPr>
          <p:cNvPr id="4" name="TextBox 3">
            <a:extLst>
              <a:ext uri="{FF2B5EF4-FFF2-40B4-BE49-F238E27FC236}">
                <a16:creationId xmlns:a16="http://schemas.microsoft.com/office/drawing/2014/main" id="{AFD98EC2-D133-CF44-8E80-E14D2EC73D33}"/>
              </a:ext>
            </a:extLst>
          </p:cNvPr>
          <p:cNvSpPr txBox="1"/>
          <p:nvPr/>
        </p:nvSpPr>
        <p:spPr>
          <a:xfrm>
            <a:off x="472124" y="1180408"/>
            <a:ext cx="5461001" cy="830997"/>
          </a:xfrm>
          <a:prstGeom prst="rect">
            <a:avLst/>
          </a:prstGeom>
          <a:noFill/>
        </p:spPr>
        <p:txBody>
          <a:bodyPr wrap="square" rtlCol="0">
            <a:spAutoFit/>
          </a:bodyPr>
          <a:lstStyle/>
          <a:p>
            <a:r>
              <a:rPr lang="en-GB" sz="2400" dirty="0">
                <a:latin typeface="Century Gothic" panose="020B0502020202020204" pitchFamily="34" charset="0"/>
              </a:rPr>
              <a:t>Describe the motion shown by this displacement-time graph.</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B17284B-24E2-AD4A-9795-5AFBE47F2174}"/>
                  </a:ext>
                </a:extLst>
              </p:cNvPr>
              <p:cNvSpPr txBox="1"/>
              <p:nvPr/>
            </p:nvSpPr>
            <p:spPr>
              <a:xfrm>
                <a:off x="472124" y="2454738"/>
                <a:ext cx="5461001" cy="3416320"/>
              </a:xfrm>
              <a:prstGeom prst="rect">
                <a:avLst/>
              </a:prstGeom>
              <a:noFill/>
            </p:spPr>
            <p:txBody>
              <a:bodyPr wrap="square" rtlCol="0">
                <a:spAutoFit/>
              </a:bodyPr>
              <a:lstStyle/>
              <a:p>
                <a:r>
                  <a:rPr lang="en-GB" sz="2400" dirty="0">
                    <a:solidFill>
                      <a:schemeClr val="tx1"/>
                    </a:solidFill>
                    <a:latin typeface="Century Gothic" panose="020B0502020202020204" pitchFamily="34" charset="0"/>
                  </a:rPr>
                  <a:t>Describe what each of the following features of a displacement-time graph represents:</a:t>
                </a:r>
              </a:p>
              <a:p>
                <a:pPr marL="342900" indent="-342900">
                  <a:buFont typeface="Arial" panose="020B0604020202020204" pitchFamily="34" charset="0"/>
                  <a:buChar char="•"/>
                </a:pPr>
                <a:r>
                  <a:rPr lang="en-GB" sz="2400" dirty="0">
                    <a:solidFill>
                      <a:schemeClr val="tx1"/>
                    </a:solidFill>
                    <a:latin typeface="Century Gothic" panose="020B0502020202020204" pitchFamily="34" charset="0"/>
                  </a:rPr>
                  <a:t>A horizontal line</a:t>
                </a:r>
              </a:p>
              <a:p>
                <a:pPr marL="342900" indent="-342900">
                  <a:buFont typeface="Arial" panose="020B0604020202020204" pitchFamily="34" charset="0"/>
                  <a:buChar char="•"/>
                </a:pPr>
                <a:r>
                  <a:rPr lang="en-GB" sz="2400" dirty="0">
                    <a:solidFill>
                      <a:schemeClr val="tx1"/>
                    </a:solidFill>
                    <a:latin typeface="Century Gothic" panose="020B0502020202020204" pitchFamily="34" charset="0"/>
                  </a:rPr>
                  <a:t>A line returning to the </a:t>
                </a:r>
                <a14:m>
                  <m:oMath xmlns:m="http://schemas.openxmlformats.org/officeDocument/2006/math">
                    <m:r>
                      <a:rPr lang="en-GB" sz="2400" i="1">
                        <a:solidFill>
                          <a:schemeClr val="tx1"/>
                        </a:solidFill>
                        <a:latin typeface="Cambria Math" panose="02040503050406030204" pitchFamily="18" charset="0"/>
                        <a:ea typeface="Century Gothic"/>
                        <a:cs typeface="Century Gothic"/>
                        <a:sym typeface="Century Gothic"/>
                      </a:rPr>
                      <m:t>𝑥</m:t>
                    </m:r>
                    <m:r>
                      <a:rPr lang="en-GB" sz="2400">
                        <a:solidFill>
                          <a:schemeClr val="tx1"/>
                        </a:solidFill>
                        <a:latin typeface="Cambria Math" panose="02040503050406030204" pitchFamily="18" charset="0"/>
                        <a:ea typeface="Century Gothic"/>
                        <a:cs typeface="Century Gothic"/>
                        <a:sym typeface="Century Gothic"/>
                      </a:rPr>
                      <m:t>−</m:t>
                    </m:r>
                  </m:oMath>
                </a14:m>
                <a:r>
                  <a:rPr lang="en-GB" sz="2400" dirty="0">
                    <a:solidFill>
                      <a:schemeClr val="tx1"/>
                    </a:solidFill>
                    <a:ea typeface="Century Gothic"/>
                    <a:cs typeface="Century Gothic"/>
                    <a:sym typeface="Century Gothic"/>
                  </a:rPr>
                  <a:t>axis </a:t>
                </a:r>
              </a:p>
              <a:p>
                <a:pPr marL="342900" indent="-342900">
                  <a:buFont typeface="Arial" panose="020B0604020202020204" pitchFamily="34" charset="0"/>
                  <a:buChar char="•"/>
                </a:pPr>
                <a:r>
                  <a:rPr lang="en-GB" sz="2400" dirty="0">
                    <a:solidFill>
                      <a:schemeClr val="tx1"/>
                    </a:solidFill>
                    <a:latin typeface="Century Gothic" panose="020B0502020202020204" pitchFamily="34" charset="0"/>
                    <a:sym typeface="Century Gothic"/>
                  </a:rPr>
                  <a:t>A straight line</a:t>
                </a:r>
              </a:p>
              <a:p>
                <a:pPr marL="342900" indent="-342900">
                  <a:buFont typeface="Arial" panose="020B0604020202020204" pitchFamily="34" charset="0"/>
                  <a:buChar char="•"/>
                </a:pPr>
                <a:r>
                  <a:rPr lang="en-GB" sz="2400" dirty="0">
                    <a:solidFill>
                      <a:schemeClr val="tx1"/>
                    </a:solidFill>
                    <a:latin typeface="Century Gothic" panose="020B0502020202020204" pitchFamily="34" charset="0"/>
                    <a:sym typeface="Century Gothic"/>
                  </a:rPr>
                  <a:t>The gradient (steepness of the slope)</a:t>
                </a:r>
                <a:endParaRPr lang="en-GB" sz="2400" dirty="0">
                  <a:solidFill>
                    <a:schemeClr val="tx1"/>
                  </a:solidFill>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9B17284B-24E2-AD4A-9795-5AFBE47F2174}"/>
                  </a:ext>
                </a:extLst>
              </p:cNvPr>
              <p:cNvSpPr txBox="1">
                <a:spLocks noRot="1" noChangeAspect="1" noMove="1" noResize="1" noEditPoints="1" noAdjustHandles="1" noChangeArrowheads="1" noChangeShapeType="1" noTextEdit="1"/>
              </p:cNvSpPr>
              <p:nvPr/>
            </p:nvSpPr>
            <p:spPr>
              <a:xfrm>
                <a:off x="472124" y="2454738"/>
                <a:ext cx="5461001" cy="3416320"/>
              </a:xfrm>
              <a:prstGeom prst="rect">
                <a:avLst/>
              </a:prstGeom>
              <a:blipFill>
                <a:blip r:embed="rId4"/>
                <a:stretch>
                  <a:fillRect l="-1620" t="-1481" b="-2963"/>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55F40BF3-184A-0278-2D5C-86EEE77FAC60}"/>
              </a:ext>
            </a:extLst>
          </p:cNvPr>
          <p:cNvSpPr txBox="1"/>
          <p:nvPr/>
        </p:nvSpPr>
        <p:spPr>
          <a:xfrm rot="16200000">
            <a:off x="4916080" y="3222486"/>
            <a:ext cx="2411238" cy="400110"/>
          </a:xfrm>
          <a:prstGeom prst="rect">
            <a:avLst/>
          </a:prstGeom>
          <a:noFill/>
        </p:spPr>
        <p:txBody>
          <a:bodyPr wrap="none" rtlCol="0">
            <a:spAutoFit/>
          </a:bodyPr>
          <a:lstStyle/>
          <a:p>
            <a:r>
              <a:rPr lang="en-GB" sz="2000" dirty="0">
                <a:latin typeface="Century Gothic" panose="020B0502020202020204" pitchFamily="34" charset="0"/>
              </a:rPr>
              <a:t>Displacement (m)</a:t>
            </a:r>
          </a:p>
        </p:txBody>
      </p:sp>
    </p:spTree>
    <p:extLst>
      <p:ext uri="{BB962C8B-B14F-4D97-AF65-F5344CB8AC3E}">
        <p14:creationId xmlns:p14="http://schemas.microsoft.com/office/powerpoint/2010/main" val="42191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aphicFrame>
        <p:nvGraphicFramePr>
          <p:cNvPr id="21" name="Chart 20">
            <a:extLst>
              <a:ext uri="{FF2B5EF4-FFF2-40B4-BE49-F238E27FC236}">
                <a16:creationId xmlns:a16="http://schemas.microsoft.com/office/drawing/2014/main" id="{404DCEB2-F14A-4E43-BFCA-C37165DADEF1}"/>
              </a:ext>
            </a:extLst>
          </p:cNvPr>
          <p:cNvGraphicFramePr/>
          <p:nvPr>
            <p:extLst>
              <p:ext uri="{D42A27DB-BD31-4B8C-83A1-F6EECF244321}">
                <p14:modId xmlns:p14="http://schemas.microsoft.com/office/powerpoint/2010/main" val="751655698"/>
              </p:ext>
            </p:extLst>
          </p:nvPr>
        </p:nvGraphicFramePr>
        <p:xfrm>
          <a:off x="2401294" y="2793782"/>
          <a:ext cx="6202017" cy="3938706"/>
        </p:xfrm>
        <a:graphic>
          <a:graphicData uri="http://schemas.openxmlformats.org/drawingml/2006/chart">
            <c:chart xmlns:c="http://schemas.openxmlformats.org/drawingml/2006/chart" xmlns:r="http://schemas.openxmlformats.org/officeDocument/2006/relationships" r:id="rId3"/>
          </a:graphicData>
        </a:graphic>
      </p:graphicFrame>
      <p:sp>
        <p:nvSpPr>
          <p:cNvPr id="145" name="Google Shape;145;p3"/>
          <p:cNvSpPr txBox="1"/>
          <p:nvPr/>
        </p:nvSpPr>
        <p:spPr>
          <a:xfrm>
            <a:off x="540000" y="1080000"/>
            <a:ext cx="10620000" cy="1846659"/>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Velocity-Time graphs can be used as well as distance-time graphs to describe the motion of an object. </a:t>
            </a:r>
          </a:p>
          <a:p>
            <a:endParaRPr lang="en-GB" sz="2400">
              <a:latin typeface="Century Gothic" panose="020B0502020202020204" pitchFamily="34" charset="0"/>
            </a:endParaRPr>
          </a:p>
          <a:p>
            <a:r>
              <a:rPr lang="en-GB" sz="2400">
                <a:latin typeface="Century Gothic" panose="020B0502020202020204" pitchFamily="34" charset="0"/>
              </a:rPr>
              <a:t>Time is recorded on the x axis and velocity is recorded on the y axis. </a:t>
            </a:r>
          </a:p>
          <a:p>
            <a:pPr marL="152400" marR="0" lvl="0" algn="l" rtl="0">
              <a:spcBef>
                <a:spcPts val="0"/>
              </a:spcBef>
              <a:spcAft>
                <a:spcPts val="0"/>
              </a:spcAft>
              <a:buClr>
                <a:schemeClr val="dk1"/>
              </a:buClr>
              <a:buSzPts val="2400"/>
            </a:pPr>
            <a:endParaRPr sz="2400">
              <a:solidFill>
                <a:schemeClr val="dk1"/>
              </a:solidFill>
              <a:latin typeface="Century Gothic"/>
              <a:ea typeface="Century Gothic"/>
              <a:cs typeface="Century Gothic"/>
              <a:sym typeface="Century Gothic"/>
            </a:endParaRPr>
          </a:p>
        </p:txBody>
      </p:sp>
      <p:sp>
        <p:nvSpPr>
          <p:cNvPr id="2" name="Title 1">
            <a:extLst>
              <a:ext uri="{FF2B5EF4-FFF2-40B4-BE49-F238E27FC236}">
                <a16:creationId xmlns:a16="http://schemas.microsoft.com/office/drawing/2014/main" id="{34815E3D-BB51-4744-9B50-27A0FB3EDDB3}"/>
              </a:ext>
            </a:extLst>
          </p:cNvPr>
          <p:cNvSpPr>
            <a:spLocks noGrp="1"/>
          </p:cNvSpPr>
          <p:nvPr>
            <p:ph type="title"/>
          </p:nvPr>
        </p:nvSpPr>
        <p:spPr/>
        <p:txBody>
          <a:bodyPr>
            <a:normAutofit/>
          </a:bodyPr>
          <a:lstStyle/>
          <a:p>
            <a:pPr lvl="0">
              <a:spcBef>
                <a:spcPts val="0"/>
              </a:spcBef>
            </a:pPr>
            <a:r>
              <a:rPr lang="en-GB">
                <a:solidFill>
                  <a:schemeClr val="dk1"/>
                </a:solidFill>
                <a:latin typeface="Century Gothic"/>
                <a:ea typeface="Century Gothic"/>
                <a:cs typeface="Century Gothic"/>
                <a:sym typeface="Century Gothic"/>
              </a:rPr>
              <a:t>Velocity-Time Graphs</a:t>
            </a:r>
            <a:endParaRPr lang="en-GB"/>
          </a:p>
        </p:txBody>
      </p:sp>
      <p:sp>
        <p:nvSpPr>
          <p:cNvPr id="18" name="TextBox 17">
            <a:extLst>
              <a:ext uri="{FF2B5EF4-FFF2-40B4-BE49-F238E27FC236}">
                <a16:creationId xmlns:a16="http://schemas.microsoft.com/office/drawing/2014/main" id="{2424A52C-4596-6C4E-A22D-E38E5325BD5E}"/>
              </a:ext>
            </a:extLst>
          </p:cNvPr>
          <p:cNvSpPr txBox="1"/>
          <p:nvPr/>
        </p:nvSpPr>
        <p:spPr>
          <a:xfrm>
            <a:off x="3312724" y="4893730"/>
            <a:ext cx="1901687" cy="646331"/>
          </a:xfrm>
          <a:prstGeom prst="rect">
            <a:avLst/>
          </a:prstGeom>
          <a:noFill/>
        </p:spPr>
        <p:txBody>
          <a:bodyPr wrap="square" rtlCol="0">
            <a:spAutoFit/>
          </a:bodyPr>
          <a:lstStyle/>
          <a:p>
            <a:r>
              <a:rPr lang="en-US" b="1">
                <a:latin typeface="Century Gothic" panose="020B0502020202020204" pitchFamily="34" charset="0"/>
              </a:rPr>
              <a:t>Constant velocity</a:t>
            </a:r>
          </a:p>
        </p:txBody>
      </p:sp>
      <p:sp>
        <p:nvSpPr>
          <p:cNvPr id="19" name="TextBox 18">
            <a:extLst>
              <a:ext uri="{FF2B5EF4-FFF2-40B4-BE49-F238E27FC236}">
                <a16:creationId xmlns:a16="http://schemas.microsoft.com/office/drawing/2014/main" id="{22876A89-ABA7-3248-BB41-8CBC66E9F98C}"/>
              </a:ext>
            </a:extLst>
          </p:cNvPr>
          <p:cNvSpPr txBox="1"/>
          <p:nvPr/>
        </p:nvSpPr>
        <p:spPr>
          <a:xfrm>
            <a:off x="5897108" y="3795919"/>
            <a:ext cx="1901687" cy="646331"/>
          </a:xfrm>
          <a:prstGeom prst="rect">
            <a:avLst/>
          </a:prstGeom>
          <a:noFill/>
        </p:spPr>
        <p:txBody>
          <a:bodyPr wrap="square" rtlCol="0">
            <a:spAutoFit/>
          </a:bodyPr>
          <a:lstStyle/>
          <a:p>
            <a:r>
              <a:rPr lang="en-US" b="1">
                <a:latin typeface="Century Gothic" panose="020B0502020202020204" pitchFamily="34" charset="0"/>
              </a:rPr>
              <a:t>Constant velocity</a:t>
            </a:r>
          </a:p>
        </p:txBody>
      </p:sp>
      <p:sp>
        <p:nvSpPr>
          <p:cNvPr id="20" name="TextBox 19">
            <a:extLst>
              <a:ext uri="{FF2B5EF4-FFF2-40B4-BE49-F238E27FC236}">
                <a16:creationId xmlns:a16="http://schemas.microsoft.com/office/drawing/2014/main" id="{6E19A5D9-3C1D-5A4F-9DFE-A94DA48E1E00}"/>
              </a:ext>
            </a:extLst>
          </p:cNvPr>
          <p:cNvSpPr txBox="1"/>
          <p:nvPr/>
        </p:nvSpPr>
        <p:spPr>
          <a:xfrm>
            <a:off x="3474168" y="3244570"/>
            <a:ext cx="1901687" cy="1200329"/>
          </a:xfrm>
          <a:prstGeom prst="rect">
            <a:avLst/>
          </a:prstGeom>
          <a:noFill/>
        </p:spPr>
        <p:txBody>
          <a:bodyPr wrap="square" rtlCol="0">
            <a:spAutoFit/>
          </a:bodyPr>
          <a:lstStyle/>
          <a:p>
            <a:r>
              <a:rPr lang="en-US" b="1">
                <a:latin typeface="Century Gothic" panose="020B0502020202020204" pitchFamily="34" charset="0"/>
              </a:rPr>
              <a:t>Increasing velocity (constant acceleration)</a:t>
            </a:r>
          </a:p>
        </p:txBody>
      </p:sp>
      <p:sp>
        <p:nvSpPr>
          <p:cNvPr id="22" name="TextBox 21">
            <a:extLst>
              <a:ext uri="{FF2B5EF4-FFF2-40B4-BE49-F238E27FC236}">
                <a16:creationId xmlns:a16="http://schemas.microsoft.com/office/drawing/2014/main" id="{D50A0144-363E-B14F-90C1-23D7F0CB7EB3}"/>
              </a:ext>
            </a:extLst>
          </p:cNvPr>
          <p:cNvSpPr txBox="1"/>
          <p:nvPr/>
        </p:nvSpPr>
        <p:spPr>
          <a:xfrm>
            <a:off x="7889019" y="4229409"/>
            <a:ext cx="1901687" cy="1200329"/>
          </a:xfrm>
          <a:prstGeom prst="rect">
            <a:avLst/>
          </a:prstGeom>
          <a:noFill/>
        </p:spPr>
        <p:txBody>
          <a:bodyPr wrap="square" rtlCol="0">
            <a:spAutoFit/>
          </a:bodyPr>
          <a:lstStyle/>
          <a:p>
            <a:r>
              <a:rPr lang="en-US" b="1">
                <a:latin typeface="Century Gothic" panose="020B0502020202020204" pitchFamily="34" charset="0"/>
              </a:rPr>
              <a:t>Decreasing velocity (constant deceleration)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aphicFrame>
        <p:nvGraphicFramePr>
          <p:cNvPr id="21" name="Chart 20">
            <a:extLst>
              <a:ext uri="{FF2B5EF4-FFF2-40B4-BE49-F238E27FC236}">
                <a16:creationId xmlns:a16="http://schemas.microsoft.com/office/drawing/2014/main" id="{404DCEB2-F14A-4E43-BFCA-C37165DADEF1}"/>
              </a:ext>
            </a:extLst>
          </p:cNvPr>
          <p:cNvGraphicFramePr/>
          <p:nvPr>
            <p:extLst>
              <p:ext uri="{D42A27DB-BD31-4B8C-83A1-F6EECF244321}">
                <p14:modId xmlns:p14="http://schemas.microsoft.com/office/powerpoint/2010/main" val="3177821403"/>
              </p:ext>
            </p:extLst>
          </p:nvPr>
        </p:nvGraphicFramePr>
        <p:xfrm>
          <a:off x="2842168" y="1839304"/>
          <a:ext cx="7213993" cy="5036692"/>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a:extLst>
              <a:ext uri="{FF2B5EF4-FFF2-40B4-BE49-F238E27FC236}">
                <a16:creationId xmlns:a16="http://schemas.microsoft.com/office/drawing/2014/main" id="{AE8FE4E3-1802-C049-9CF3-544FAB025CBD}"/>
              </a:ext>
            </a:extLst>
          </p:cNvPr>
          <p:cNvSpPr/>
          <p:nvPr/>
        </p:nvSpPr>
        <p:spPr>
          <a:xfrm>
            <a:off x="206918" y="1130530"/>
            <a:ext cx="2732915" cy="2596681"/>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4815E3D-BB51-4744-9B50-27A0FB3EDDB3}"/>
              </a:ext>
            </a:extLst>
          </p:cNvPr>
          <p:cNvSpPr>
            <a:spLocks noGrp="1"/>
          </p:cNvSpPr>
          <p:nvPr>
            <p:ph type="title"/>
          </p:nvPr>
        </p:nvSpPr>
        <p:spPr/>
        <p:txBody>
          <a:bodyPr>
            <a:normAutofit/>
          </a:bodyPr>
          <a:lstStyle/>
          <a:p>
            <a:pPr lvl="0">
              <a:spcBef>
                <a:spcPts val="0"/>
              </a:spcBef>
            </a:pPr>
            <a:r>
              <a:rPr lang="en-GB">
                <a:solidFill>
                  <a:schemeClr val="dk1"/>
                </a:solidFill>
                <a:latin typeface="Century Gothic"/>
                <a:ea typeface="Century Gothic"/>
                <a:cs typeface="Century Gothic"/>
                <a:sym typeface="Century Gothic"/>
              </a:rPr>
              <a:t>Velocity-Time Graphs</a:t>
            </a:r>
            <a:endParaRPr lang="en-GB"/>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1633DB6-CDCE-714D-8D35-090AD8379EF9}"/>
                  </a:ext>
                </a:extLst>
              </p:cNvPr>
              <p:cNvSpPr txBox="1"/>
              <p:nvPr/>
            </p:nvSpPr>
            <p:spPr>
              <a:xfrm>
                <a:off x="0" y="1130531"/>
                <a:ext cx="3192087" cy="6668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𝐺𝑟𝑎𝑑𝑖𝑒𝑛𝑡</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𝐶h𝑎𝑛𝑔𝑒</m:t>
                          </m:r>
                          <m:r>
                            <a:rPr lang="en-GB" b="0" i="1" smtClean="0">
                              <a:latin typeface="Cambria Math" panose="02040503050406030204" pitchFamily="18" charset="0"/>
                            </a:rPr>
                            <m:t> </m:t>
                          </m:r>
                          <m:r>
                            <a:rPr lang="en-GB" b="0" i="1" smtClean="0">
                              <a:latin typeface="Cambria Math" panose="02040503050406030204" pitchFamily="18" charset="0"/>
                            </a:rPr>
                            <m:t>𝑖𝑛</m:t>
                          </m:r>
                          <m:r>
                            <a:rPr lang="en-GB" b="0" i="1" smtClean="0">
                              <a:latin typeface="Cambria Math" panose="02040503050406030204" pitchFamily="18" charset="0"/>
                            </a:rPr>
                            <m:t> </m:t>
                          </m:r>
                          <m:r>
                            <a:rPr lang="en-GB" b="0" i="1" smtClean="0">
                              <a:latin typeface="Cambria Math" panose="02040503050406030204" pitchFamily="18" charset="0"/>
                            </a:rPr>
                            <m:t>𝑦</m:t>
                          </m:r>
                        </m:num>
                        <m:den>
                          <m:r>
                            <a:rPr lang="en-GB" b="0" i="1" smtClean="0">
                              <a:latin typeface="Cambria Math" panose="02040503050406030204" pitchFamily="18" charset="0"/>
                            </a:rPr>
                            <m:t>𝐶h𝑎𝑛𝑔𝑒</m:t>
                          </m:r>
                          <m:r>
                            <a:rPr lang="en-GB" b="0" i="1" smtClean="0">
                              <a:latin typeface="Cambria Math" panose="02040503050406030204" pitchFamily="18" charset="0"/>
                            </a:rPr>
                            <m:t> </m:t>
                          </m:r>
                          <m:r>
                            <a:rPr lang="en-GB" b="0" i="1" smtClean="0">
                              <a:latin typeface="Cambria Math" panose="02040503050406030204" pitchFamily="18" charset="0"/>
                            </a:rPr>
                            <m:t>𝑖𝑛</m:t>
                          </m:r>
                          <m:r>
                            <a:rPr lang="en-GB" b="0" i="1" smtClean="0">
                              <a:latin typeface="Cambria Math" panose="02040503050406030204" pitchFamily="18" charset="0"/>
                            </a:rPr>
                            <m:t> </m:t>
                          </m:r>
                          <m:r>
                            <a:rPr lang="en-GB" b="0" i="1" smtClean="0">
                              <a:latin typeface="Cambria Math" panose="02040503050406030204" pitchFamily="18" charset="0"/>
                            </a:rPr>
                            <m:t>𝑥</m:t>
                          </m:r>
                        </m:den>
                      </m:f>
                    </m:oMath>
                  </m:oMathPara>
                </a14:m>
                <a:endParaRPr lang="en-GB" dirty="0"/>
              </a:p>
            </p:txBody>
          </p:sp>
        </mc:Choice>
        <mc:Fallback xmlns="">
          <p:sp>
            <p:nvSpPr>
              <p:cNvPr id="3" name="TextBox 2">
                <a:extLst>
                  <a:ext uri="{FF2B5EF4-FFF2-40B4-BE49-F238E27FC236}">
                    <a16:creationId xmlns:a16="http://schemas.microsoft.com/office/drawing/2014/main" id="{51633DB6-CDCE-714D-8D35-090AD8379EF9}"/>
                  </a:ext>
                </a:extLst>
              </p:cNvPr>
              <p:cNvSpPr txBox="1">
                <a:spLocks noRot="1" noChangeAspect="1" noMove="1" noResize="1" noEditPoints="1" noAdjustHandles="1" noChangeArrowheads="1" noChangeShapeType="1" noTextEdit="1"/>
              </p:cNvSpPr>
              <p:nvPr/>
            </p:nvSpPr>
            <p:spPr>
              <a:xfrm>
                <a:off x="0" y="1130531"/>
                <a:ext cx="3192087" cy="66684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A2DD147-44DC-854B-AD81-4DFF93BD550D}"/>
                  </a:ext>
                </a:extLst>
              </p:cNvPr>
              <p:cNvSpPr txBox="1"/>
              <p:nvPr/>
            </p:nvSpPr>
            <p:spPr>
              <a:xfrm>
                <a:off x="-304583" y="1760970"/>
                <a:ext cx="3192087" cy="61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𝐺𝑟𝑎𝑑𝑖𝑒𝑛𝑡</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10−5</m:t>
                          </m:r>
                        </m:num>
                        <m:den>
                          <m:r>
                            <a:rPr lang="en-GB" b="0" i="1" smtClean="0">
                              <a:latin typeface="Cambria Math" panose="02040503050406030204" pitchFamily="18" charset="0"/>
                            </a:rPr>
                            <m:t>10−5</m:t>
                          </m:r>
                        </m:den>
                      </m:f>
                    </m:oMath>
                  </m:oMathPara>
                </a14:m>
                <a:endParaRPr lang="en-GB"/>
              </a:p>
            </p:txBody>
          </p:sp>
        </mc:Choice>
        <mc:Fallback xmlns="">
          <p:sp>
            <p:nvSpPr>
              <p:cNvPr id="10" name="TextBox 9">
                <a:extLst>
                  <a:ext uri="{FF2B5EF4-FFF2-40B4-BE49-F238E27FC236}">
                    <a16:creationId xmlns:a16="http://schemas.microsoft.com/office/drawing/2014/main" id="{EA2DD147-44DC-854B-AD81-4DFF93BD550D}"/>
                  </a:ext>
                </a:extLst>
              </p:cNvPr>
              <p:cNvSpPr txBox="1">
                <a:spLocks noRot="1" noChangeAspect="1" noMove="1" noResize="1" noEditPoints="1" noAdjustHandles="1" noChangeArrowheads="1" noChangeShapeType="1" noTextEdit="1"/>
              </p:cNvSpPr>
              <p:nvPr/>
            </p:nvSpPr>
            <p:spPr>
              <a:xfrm>
                <a:off x="-304583" y="1760970"/>
                <a:ext cx="3192087" cy="6183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BA55A9-3261-E74C-AA3B-788CB2C36A00}"/>
                  </a:ext>
                </a:extLst>
              </p:cNvPr>
              <p:cNvSpPr txBox="1"/>
              <p:nvPr/>
            </p:nvSpPr>
            <p:spPr>
              <a:xfrm>
                <a:off x="-556836" y="2335199"/>
                <a:ext cx="3192087" cy="636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𝐺𝑟𝑎𝑑𝑖𝑒𝑛𝑡</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5</m:t>
                          </m:r>
                        </m:num>
                        <m:den>
                          <m:r>
                            <a:rPr lang="en-GB" b="0" i="1" smtClean="0">
                              <a:latin typeface="Cambria Math" panose="02040503050406030204" pitchFamily="18" charset="0"/>
                            </a:rPr>
                            <m:t>5</m:t>
                          </m:r>
                        </m:den>
                      </m:f>
                    </m:oMath>
                  </m:oMathPara>
                </a14:m>
                <a:endParaRPr lang="en-GB"/>
              </a:p>
            </p:txBody>
          </p:sp>
        </mc:Choice>
        <mc:Fallback xmlns="">
          <p:sp>
            <p:nvSpPr>
              <p:cNvPr id="11" name="TextBox 10">
                <a:extLst>
                  <a:ext uri="{FF2B5EF4-FFF2-40B4-BE49-F238E27FC236}">
                    <a16:creationId xmlns:a16="http://schemas.microsoft.com/office/drawing/2014/main" id="{18BA55A9-3261-E74C-AA3B-788CB2C36A00}"/>
                  </a:ext>
                </a:extLst>
              </p:cNvPr>
              <p:cNvSpPr txBox="1">
                <a:spLocks noRot="1" noChangeAspect="1" noMove="1" noResize="1" noEditPoints="1" noAdjustHandles="1" noChangeArrowheads="1" noChangeShapeType="1" noTextEdit="1"/>
              </p:cNvSpPr>
              <p:nvPr/>
            </p:nvSpPr>
            <p:spPr>
              <a:xfrm>
                <a:off x="-556836" y="2335199"/>
                <a:ext cx="3192087" cy="63664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CE728C-5B77-264A-9463-006661F81F04}"/>
                  </a:ext>
                </a:extLst>
              </p:cNvPr>
              <p:cNvSpPr txBox="1"/>
              <p:nvPr/>
            </p:nvSpPr>
            <p:spPr>
              <a:xfrm>
                <a:off x="-556837" y="2977655"/>
                <a:ext cx="3192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𝐺𝑟𝑎𝑑𝑖𝑒𝑛𝑡</m:t>
                      </m:r>
                      <m:r>
                        <a:rPr lang="en-GB" b="0" i="1" smtClean="0">
                          <a:latin typeface="Cambria Math" panose="02040503050406030204" pitchFamily="18" charset="0"/>
                        </a:rPr>
                        <m:t>=1</m:t>
                      </m:r>
                    </m:oMath>
                  </m:oMathPara>
                </a14:m>
                <a:endParaRPr lang="en-GB"/>
              </a:p>
            </p:txBody>
          </p:sp>
        </mc:Choice>
        <mc:Fallback xmlns="">
          <p:sp>
            <p:nvSpPr>
              <p:cNvPr id="12" name="TextBox 11">
                <a:extLst>
                  <a:ext uri="{FF2B5EF4-FFF2-40B4-BE49-F238E27FC236}">
                    <a16:creationId xmlns:a16="http://schemas.microsoft.com/office/drawing/2014/main" id="{9CCE728C-5B77-264A-9463-006661F81F04}"/>
                  </a:ext>
                </a:extLst>
              </p:cNvPr>
              <p:cNvSpPr txBox="1">
                <a:spLocks noRot="1" noChangeAspect="1" noMove="1" noResize="1" noEditPoints="1" noAdjustHandles="1" noChangeArrowheads="1" noChangeShapeType="1" noTextEdit="1"/>
              </p:cNvSpPr>
              <p:nvPr/>
            </p:nvSpPr>
            <p:spPr>
              <a:xfrm>
                <a:off x="-556837" y="2977655"/>
                <a:ext cx="3192087"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57F4548-8BB4-244F-9641-D2109EF0AAF8}"/>
                  </a:ext>
                </a:extLst>
              </p:cNvPr>
              <p:cNvSpPr txBox="1"/>
              <p:nvPr/>
            </p:nvSpPr>
            <p:spPr>
              <a:xfrm>
                <a:off x="-116379" y="3357879"/>
                <a:ext cx="3192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𝐴𝑐𝑐𝑒𝑙𝑒𝑟𝑎𝑡𝑖𝑜𝑛</m:t>
                      </m:r>
                      <m:r>
                        <a:rPr lang="en-GB" b="0" i="1" smtClean="0">
                          <a:latin typeface="Cambria Math" panose="02040503050406030204" pitchFamily="18" charset="0"/>
                        </a:rPr>
                        <m:t>=1 </m:t>
                      </m:r>
                      <m:r>
                        <a:rPr lang="en-GB" b="0" i="1" smtClean="0">
                          <a:latin typeface="Cambria Math" panose="02040503050406030204" pitchFamily="18" charset="0"/>
                        </a:rPr>
                        <m:t>𝑚</m:t>
                      </m:r>
                      <m:r>
                        <a:rPr lang="en-GB" b="0" i="1" smtClean="0">
                          <a:latin typeface="Cambria Math" panose="02040503050406030204" pitchFamily="18" charset="0"/>
                        </a:rPr>
                        <m:t>/</m:t>
                      </m:r>
                      <m:r>
                        <a:rPr lang="en-GB" b="0" i="1" smtClean="0">
                          <a:latin typeface="Cambria Math" panose="02040503050406030204" pitchFamily="18" charset="0"/>
                        </a:rPr>
                        <m:t>𝑠</m:t>
                      </m:r>
                      <m:r>
                        <a:rPr lang="en-GB" b="0" i="1" baseline="30000" smtClean="0">
                          <a:latin typeface="Cambria Math" panose="02040503050406030204" pitchFamily="18" charset="0"/>
                        </a:rPr>
                        <m:t>2</m:t>
                      </m:r>
                    </m:oMath>
                  </m:oMathPara>
                </a14:m>
                <a:endParaRPr lang="en-GB" baseline="30000"/>
              </a:p>
            </p:txBody>
          </p:sp>
        </mc:Choice>
        <mc:Fallback xmlns="">
          <p:sp>
            <p:nvSpPr>
              <p:cNvPr id="13" name="TextBox 12">
                <a:extLst>
                  <a:ext uri="{FF2B5EF4-FFF2-40B4-BE49-F238E27FC236}">
                    <a16:creationId xmlns:a16="http://schemas.microsoft.com/office/drawing/2014/main" id="{557F4548-8BB4-244F-9641-D2109EF0AAF8}"/>
                  </a:ext>
                </a:extLst>
              </p:cNvPr>
              <p:cNvSpPr txBox="1">
                <a:spLocks noRot="1" noChangeAspect="1" noMove="1" noResize="1" noEditPoints="1" noAdjustHandles="1" noChangeArrowheads="1" noChangeShapeType="1" noTextEdit="1"/>
              </p:cNvSpPr>
              <p:nvPr/>
            </p:nvSpPr>
            <p:spPr>
              <a:xfrm>
                <a:off x="-116379" y="3357879"/>
                <a:ext cx="3192087" cy="369332"/>
              </a:xfrm>
              <a:prstGeom prst="rect">
                <a:avLst/>
              </a:prstGeom>
              <a:blipFill>
                <a:blip r:embed="rId8"/>
                <a:stretch>
                  <a:fillRect b="-15000"/>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CEE50D87-F687-6F41-A298-291ADBFE4D73}"/>
              </a:ext>
            </a:extLst>
          </p:cNvPr>
          <p:cNvSpPr/>
          <p:nvPr/>
        </p:nvSpPr>
        <p:spPr>
          <a:xfrm>
            <a:off x="8666831" y="136701"/>
            <a:ext cx="2732915" cy="2596681"/>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A399DE9-2EFE-7A42-9DA6-1DB3B685845D}"/>
                  </a:ext>
                </a:extLst>
              </p:cNvPr>
              <p:cNvSpPr txBox="1"/>
              <p:nvPr/>
            </p:nvSpPr>
            <p:spPr>
              <a:xfrm>
                <a:off x="8393413" y="136702"/>
                <a:ext cx="3192087" cy="6668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𝐺𝑟𝑎𝑑𝑖𝑒𝑛𝑡</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𝐶h𝑎𝑛𝑔𝑒</m:t>
                          </m:r>
                          <m:r>
                            <a:rPr lang="en-GB" b="0" i="1" smtClean="0">
                              <a:latin typeface="Cambria Math" panose="02040503050406030204" pitchFamily="18" charset="0"/>
                            </a:rPr>
                            <m:t> </m:t>
                          </m:r>
                          <m:r>
                            <a:rPr lang="en-GB" b="0" i="1" smtClean="0">
                              <a:latin typeface="Cambria Math" panose="02040503050406030204" pitchFamily="18" charset="0"/>
                            </a:rPr>
                            <m:t>𝑖𝑛</m:t>
                          </m:r>
                          <m:r>
                            <a:rPr lang="en-GB" b="0" i="1" smtClean="0">
                              <a:latin typeface="Cambria Math" panose="02040503050406030204" pitchFamily="18" charset="0"/>
                            </a:rPr>
                            <m:t> </m:t>
                          </m:r>
                          <m:r>
                            <a:rPr lang="en-GB" b="0" i="1" smtClean="0">
                              <a:latin typeface="Cambria Math" panose="02040503050406030204" pitchFamily="18" charset="0"/>
                            </a:rPr>
                            <m:t>𝑦</m:t>
                          </m:r>
                        </m:num>
                        <m:den>
                          <m:r>
                            <a:rPr lang="en-GB" b="0" i="1" smtClean="0">
                              <a:latin typeface="Cambria Math" panose="02040503050406030204" pitchFamily="18" charset="0"/>
                            </a:rPr>
                            <m:t>𝐶h𝑎𝑛𝑔𝑒</m:t>
                          </m:r>
                          <m:r>
                            <a:rPr lang="en-GB" b="0" i="1" smtClean="0">
                              <a:latin typeface="Cambria Math" panose="02040503050406030204" pitchFamily="18" charset="0"/>
                            </a:rPr>
                            <m:t> </m:t>
                          </m:r>
                          <m:r>
                            <a:rPr lang="en-GB" b="0" i="1" smtClean="0">
                              <a:latin typeface="Cambria Math" panose="02040503050406030204" pitchFamily="18" charset="0"/>
                            </a:rPr>
                            <m:t>𝑖𝑛</m:t>
                          </m:r>
                          <m:r>
                            <a:rPr lang="en-GB" b="0" i="1" smtClean="0">
                              <a:latin typeface="Cambria Math" panose="02040503050406030204" pitchFamily="18" charset="0"/>
                            </a:rPr>
                            <m:t> </m:t>
                          </m:r>
                          <m:r>
                            <a:rPr lang="en-GB" b="0" i="1" smtClean="0">
                              <a:latin typeface="Cambria Math" panose="02040503050406030204" pitchFamily="18" charset="0"/>
                            </a:rPr>
                            <m:t>𝑥</m:t>
                          </m:r>
                        </m:den>
                      </m:f>
                    </m:oMath>
                  </m:oMathPara>
                </a14:m>
                <a:endParaRPr lang="en-GB"/>
              </a:p>
            </p:txBody>
          </p:sp>
        </mc:Choice>
        <mc:Fallback xmlns="">
          <p:sp>
            <p:nvSpPr>
              <p:cNvPr id="16" name="TextBox 15">
                <a:extLst>
                  <a:ext uri="{FF2B5EF4-FFF2-40B4-BE49-F238E27FC236}">
                    <a16:creationId xmlns:a16="http://schemas.microsoft.com/office/drawing/2014/main" id="{8A399DE9-2EFE-7A42-9DA6-1DB3B685845D}"/>
                  </a:ext>
                </a:extLst>
              </p:cNvPr>
              <p:cNvSpPr txBox="1">
                <a:spLocks noRot="1" noChangeAspect="1" noMove="1" noResize="1" noEditPoints="1" noAdjustHandles="1" noChangeArrowheads="1" noChangeShapeType="1" noTextEdit="1"/>
              </p:cNvSpPr>
              <p:nvPr/>
            </p:nvSpPr>
            <p:spPr>
              <a:xfrm>
                <a:off x="8393413" y="136702"/>
                <a:ext cx="3192087" cy="66684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A33B19-1A47-674C-964B-4A9B053F2066}"/>
                  </a:ext>
                </a:extLst>
              </p:cNvPr>
              <p:cNvSpPr txBox="1"/>
              <p:nvPr/>
            </p:nvSpPr>
            <p:spPr>
              <a:xfrm>
                <a:off x="8155330" y="767141"/>
                <a:ext cx="3192087" cy="61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𝐺𝑟𝑎𝑑𝑖𝑒𝑛𝑡</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0−10</m:t>
                          </m:r>
                        </m:num>
                        <m:den>
                          <m:r>
                            <a:rPr lang="en-GB" b="0" i="1" smtClean="0">
                              <a:latin typeface="Cambria Math" panose="02040503050406030204" pitchFamily="18" charset="0"/>
                            </a:rPr>
                            <m:t>20−15</m:t>
                          </m:r>
                        </m:den>
                      </m:f>
                    </m:oMath>
                  </m:oMathPara>
                </a14:m>
                <a:endParaRPr lang="en-GB"/>
              </a:p>
            </p:txBody>
          </p:sp>
        </mc:Choice>
        <mc:Fallback xmlns="">
          <p:sp>
            <p:nvSpPr>
              <p:cNvPr id="17" name="TextBox 16">
                <a:extLst>
                  <a:ext uri="{FF2B5EF4-FFF2-40B4-BE49-F238E27FC236}">
                    <a16:creationId xmlns:a16="http://schemas.microsoft.com/office/drawing/2014/main" id="{77A33B19-1A47-674C-964B-4A9B053F2066}"/>
                  </a:ext>
                </a:extLst>
              </p:cNvPr>
              <p:cNvSpPr txBox="1">
                <a:spLocks noRot="1" noChangeAspect="1" noMove="1" noResize="1" noEditPoints="1" noAdjustHandles="1" noChangeArrowheads="1" noChangeShapeType="1" noTextEdit="1"/>
              </p:cNvSpPr>
              <p:nvPr/>
            </p:nvSpPr>
            <p:spPr>
              <a:xfrm>
                <a:off x="8155330" y="767141"/>
                <a:ext cx="3192087" cy="61831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77C6859-BF04-0E4B-BDC9-F3A65869F04D}"/>
                  </a:ext>
                </a:extLst>
              </p:cNvPr>
              <p:cNvSpPr txBox="1"/>
              <p:nvPr/>
            </p:nvSpPr>
            <p:spPr>
              <a:xfrm>
                <a:off x="7969577" y="1341370"/>
                <a:ext cx="3192087" cy="6127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𝐺𝑟𝑎𝑑𝑖𝑒𝑛𝑡</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−10</m:t>
                          </m:r>
                        </m:num>
                        <m:den>
                          <m:r>
                            <a:rPr lang="en-GB" b="0" i="1" smtClean="0">
                              <a:latin typeface="Cambria Math" panose="02040503050406030204" pitchFamily="18" charset="0"/>
                            </a:rPr>
                            <m:t>5</m:t>
                          </m:r>
                        </m:den>
                      </m:f>
                    </m:oMath>
                  </m:oMathPara>
                </a14:m>
                <a:endParaRPr lang="en-GB"/>
              </a:p>
            </p:txBody>
          </p:sp>
        </mc:Choice>
        <mc:Fallback xmlns="">
          <p:sp>
            <p:nvSpPr>
              <p:cNvPr id="23" name="TextBox 22">
                <a:extLst>
                  <a:ext uri="{FF2B5EF4-FFF2-40B4-BE49-F238E27FC236}">
                    <a16:creationId xmlns:a16="http://schemas.microsoft.com/office/drawing/2014/main" id="{377C6859-BF04-0E4B-BDC9-F3A65869F04D}"/>
                  </a:ext>
                </a:extLst>
              </p:cNvPr>
              <p:cNvSpPr txBox="1">
                <a:spLocks noRot="1" noChangeAspect="1" noMove="1" noResize="1" noEditPoints="1" noAdjustHandles="1" noChangeArrowheads="1" noChangeShapeType="1" noTextEdit="1"/>
              </p:cNvSpPr>
              <p:nvPr/>
            </p:nvSpPr>
            <p:spPr>
              <a:xfrm>
                <a:off x="7969577" y="1341370"/>
                <a:ext cx="3192087" cy="61279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B31FB02-0C48-1240-BC03-FB01A36A7B63}"/>
                  </a:ext>
                </a:extLst>
              </p:cNvPr>
              <p:cNvSpPr txBox="1"/>
              <p:nvPr/>
            </p:nvSpPr>
            <p:spPr>
              <a:xfrm>
                <a:off x="7919701" y="1983826"/>
                <a:ext cx="3192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𝐺𝑟𝑎𝑑𝑖𝑒𝑛𝑡</m:t>
                      </m:r>
                      <m:r>
                        <a:rPr lang="en-GB" b="0" i="1" smtClean="0">
                          <a:latin typeface="Cambria Math" panose="02040503050406030204" pitchFamily="18" charset="0"/>
                        </a:rPr>
                        <m:t>=− 2</m:t>
                      </m:r>
                    </m:oMath>
                  </m:oMathPara>
                </a14:m>
                <a:endParaRPr lang="en-GB"/>
              </a:p>
            </p:txBody>
          </p:sp>
        </mc:Choice>
        <mc:Fallback xmlns="">
          <p:sp>
            <p:nvSpPr>
              <p:cNvPr id="24" name="TextBox 23">
                <a:extLst>
                  <a:ext uri="{FF2B5EF4-FFF2-40B4-BE49-F238E27FC236}">
                    <a16:creationId xmlns:a16="http://schemas.microsoft.com/office/drawing/2014/main" id="{4B31FB02-0C48-1240-BC03-FB01A36A7B63}"/>
                  </a:ext>
                </a:extLst>
              </p:cNvPr>
              <p:cNvSpPr txBox="1">
                <a:spLocks noRot="1" noChangeAspect="1" noMove="1" noResize="1" noEditPoints="1" noAdjustHandles="1" noChangeArrowheads="1" noChangeShapeType="1" noTextEdit="1"/>
              </p:cNvSpPr>
              <p:nvPr/>
            </p:nvSpPr>
            <p:spPr>
              <a:xfrm>
                <a:off x="7919701" y="1983826"/>
                <a:ext cx="319208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FE1A2D7-88F3-EB41-963B-4A991436B745}"/>
                  </a:ext>
                </a:extLst>
              </p:cNvPr>
              <p:cNvSpPr txBox="1"/>
              <p:nvPr/>
            </p:nvSpPr>
            <p:spPr>
              <a:xfrm>
                <a:off x="8343534" y="2364050"/>
                <a:ext cx="3192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𝐴𝑐𝑐𝑒𝑙𝑒𝑟𝑎𝑡𝑖𝑜𝑛</m:t>
                      </m:r>
                      <m:r>
                        <a:rPr lang="en-GB" b="0" i="1" smtClean="0">
                          <a:latin typeface="Cambria Math" panose="02040503050406030204" pitchFamily="18" charset="0"/>
                        </a:rPr>
                        <m:t>=−2 </m:t>
                      </m:r>
                      <m:r>
                        <a:rPr lang="en-GB" b="0" i="1" smtClean="0">
                          <a:latin typeface="Cambria Math" panose="02040503050406030204" pitchFamily="18" charset="0"/>
                        </a:rPr>
                        <m:t>𝑚</m:t>
                      </m:r>
                      <m:r>
                        <a:rPr lang="en-GB" b="0" i="1" smtClean="0">
                          <a:latin typeface="Cambria Math" panose="02040503050406030204" pitchFamily="18" charset="0"/>
                        </a:rPr>
                        <m:t>/</m:t>
                      </m:r>
                      <m:r>
                        <a:rPr lang="en-GB" b="0" i="1" smtClean="0">
                          <a:latin typeface="Cambria Math" panose="02040503050406030204" pitchFamily="18" charset="0"/>
                        </a:rPr>
                        <m:t>𝑠</m:t>
                      </m:r>
                      <m:r>
                        <a:rPr lang="en-GB" b="0" i="1" baseline="30000" smtClean="0">
                          <a:latin typeface="Cambria Math" panose="02040503050406030204" pitchFamily="18" charset="0"/>
                        </a:rPr>
                        <m:t>2</m:t>
                      </m:r>
                    </m:oMath>
                  </m:oMathPara>
                </a14:m>
                <a:endParaRPr lang="en-GB" baseline="30000"/>
              </a:p>
            </p:txBody>
          </p:sp>
        </mc:Choice>
        <mc:Fallback xmlns="">
          <p:sp>
            <p:nvSpPr>
              <p:cNvPr id="25" name="TextBox 24">
                <a:extLst>
                  <a:ext uri="{FF2B5EF4-FFF2-40B4-BE49-F238E27FC236}">
                    <a16:creationId xmlns:a16="http://schemas.microsoft.com/office/drawing/2014/main" id="{9FE1A2D7-88F3-EB41-963B-4A991436B745}"/>
                  </a:ext>
                </a:extLst>
              </p:cNvPr>
              <p:cNvSpPr txBox="1">
                <a:spLocks noRot="1" noChangeAspect="1" noMove="1" noResize="1" noEditPoints="1" noAdjustHandles="1" noChangeArrowheads="1" noChangeShapeType="1" noTextEdit="1"/>
              </p:cNvSpPr>
              <p:nvPr/>
            </p:nvSpPr>
            <p:spPr>
              <a:xfrm>
                <a:off x="8343534" y="2364050"/>
                <a:ext cx="3192087" cy="369332"/>
              </a:xfrm>
              <a:prstGeom prst="rect">
                <a:avLst/>
              </a:prstGeom>
              <a:blipFill>
                <a:blip r:embed="rId13"/>
                <a:stretch>
                  <a:fillRect b="-15000"/>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BF98EDD9-82D5-084B-A206-835EC622D3B1}"/>
              </a:ext>
            </a:extLst>
          </p:cNvPr>
          <p:cNvCxnSpPr/>
          <p:nvPr/>
        </p:nvCxnSpPr>
        <p:spPr>
          <a:xfrm>
            <a:off x="3075708" y="1579418"/>
            <a:ext cx="2643448" cy="21477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27EF763-ED46-A143-A641-AE83FE2157A0}"/>
              </a:ext>
            </a:extLst>
          </p:cNvPr>
          <p:cNvCxnSpPr>
            <a:cxnSpLocks/>
          </p:cNvCxnSpPr>
          <p:nvPr/>
        </p:nvCxnSpPr>
        <p:spPr>
          <a:xfrm flipH="1">
            <a:off x="9364254" y="2877904"/>
            <a:ext cx="201366" cy="22063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41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P spid="14" grpId="0" animBg="1"/>
      <p:bldP spid="3" grpId="0"/>
      <p:bldP spid="10" grpId="0"/>
      <p:bldP spid="11" grpId="0"/>
      <p:bldP spid="12" grpId="0"/>
      <p:bldP spid="15" grpId="0" animBg="1"/>
      <p:bldP spid="16" grpId="0"/>
      <p:bldP spid="17" grpId="0"/>
      <p:bldP spid="23"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aphicFrame>
        <p:nvGraphicFramePr>
          <p:cNvPr id="21" name="Chart 20">
            <a:extLst>
              <a:ext uri="{FF2B5EF4-FFF2-40B4-BE49-F238E27FC236}">
                <a16:creationId xmlns:a16="http://schemas.microsoft.com/office/drawing/2014/main" id="{404DCEB2-F14A-4E43-BFCA-C37165DADEF1}"/>
              </a:ext>
            </a:extLst>
          </p:cNvPr>
          <p:cNvGraphicFramePr/>
          <p:nvPr/>
        </p:nvGraphicFramePr>
        <p:xfrm>
          <a:off x="2401294" y="2687102"/>
          <a:ext cx="6202017" cy="3938706"/>
        </p:xfrm>
        <a:graphic>
          <a:graphicData uri="http://schemas.openxmlformats.org/drawingml/2006/chart">
            <c:chart xmlns:c="http://schemas.openxmlformats.org/drawingml/2006/chart" xmlns:r="http://schemas.openxmlformats.org/officeDocument/2006/relationships" r:id="rId3"/>
          </a:graphicData>
        </a:graphic>
      </p:graphicFrame>
      <p:sp>
        <p:nvSpPr>
          <p:cNvPr id="145" name="Google Shape;145;p3"/>
          <p:cNvSpPr txBox="1"/>
          <p:nvPr/>
        </p:nvSpPr>
        <p:spPr>
          <a:xfrm>
            <a:off x="520471" y="1366897"/>
            <a:ext cx="4275840" cy="3385542"/>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The </a:t>
            </a:r>
            <a:r>
              <a:rPr lang="en-GB" sz="2400" b="1">
                <a:latin typeface="Century Gothic" panose="020B0502020202020204" pitchFamily="34" charset="0"/>
              </a:rPr>
              <a:t>distance</a:t>
            </a:r>
            <a:r>
              <a:rPr lang="en-GB" sz="2400">
                <a:latin typeface="Century Gothic" panose="020B0502020202020204" pitchFamily="34" charset="0"/>
              </a:rPr>
              <a:t> travelled can be determined by calculating the </a:t>
            </a:r>
            <a:r>
              <a:rPr lang="en-GB" sz="2400" b="1">
                <a:latin typeface="Century Gothic" panose="020B0502020202020204" pitchFamily="34" charset="0"/>
              </a:rPr>
              <a:t>area under the graph.</a:t>
            </a:r>
          </a:p>
          <a:p>
            <a:endParaRPr lang="en-GB" sz="2800">
              <a:latin typeface="Century Gothic" panose="020B0502020202020204" pitchFamily="34" charset="0"/>
            </a:endParaRPr>
          </a:p>
          <a:p>
            <a:r>
              <a:rPr lang="en-GB" sz="2400">
                <a:latin typeface="Century Gothic" panose="020B0502020202020204" pitchFamily="34" charset="0"/>
              </a:rPr>
              <a:t>This may involve splitting the area under the graph into rectangles and triangles.</a:t>
            </a:r>
          </a:p>
          <a:p>
            <a:pPr marL="152400" marR="0" lvl="0" algn="l" rtl="0">
              <a:spcBef>
                <a:spcPts val="0"/>
              </a:spcBef>
              <a:spcAft>
                <a:spcPts val="0"/>
              </a:spcAft>
              <a:buClr>
                <a:schemeClr val="dk1"/>
              </a:buClr>
              <a:buSzPts val="2400"/>
            </a:pPr>
            <a:endParaRPr sz="2400">
              <a:solidFill>
                <a:schemeClr val="dk1"/>
              </a:solidFill>
              <a:latin typeface="Century Gothic"/>
              <a:ea typeface="Century Gothic"/>
              <a:cs typeface="Century Gothic"/>
              <a:sym typeface="Century Gothic"/>
            </a:endParaRPr>
          </a:p>
        </p:txBody>
      </p:sp>
      <p:sp>
        <p:nvSpPr>
          <p:cNvPr id="2" name="Title 1">
            <a:extLst>
              <a:ext uri="{FF2B5EF4-FFF2-40B4-BE49-F238E27FC236}">
                <a16:creationId xmlns:a16="http://schemas.microsoft.com/office/drawing/2014/main" id="{34815E3D-BB51-4744-9B50-27A0FB3EDDB3}"/>
              </a:ext>
            </a:extLst>
          </p:cNvPr>
          <p:cNvSpPr>
            <a:spLocks noGrp="1"/>
          </p:cNvSpPr>
          <p:nvPr>
            <p:ph type="title"/>
          </p:nvPr>
        </p:nvSpPr>
        <p:spPr>
          <a:xfrm>
            <a:off x="540001" y="111907"/>
            <a:ext cx="10620000" cy="720000"/>
          </a:xfrm>
        </p:spPr>
        <p:txBody>
          <a:bodyPr>
            <a:normAutofit/>
          </a:bodyPr>
          <a:lstStyle/>
          <a:p>
            <a:pPr lvl="0">
              <a:spcBef>
                <a:spcPts val="0"/>
              </a:spcBef>
            </a:pPr>
            <a:r>
              <a:rPr lang="en-GB">
                <a:solidFill>
                  <a:schemeClr val="dk1"/>
                </a:solidFill>
                <a:latin typeface="Century Gothic"/>
                <a:ea typeface="Century Gothic"/>
                <a:cs typeface="Century Gothic"/>
                <a:sym typeface="Century Gothic"/>
              </a:rPr>
              <a:t>Velocity-Time Graphs</a:t>
            </a:r>
            <a:endParaRPr lang="en-GB"/>
          </a:p>
        </p:txBody>
      </p:sp>
      <p:graphicFrame>
        <p:nvGraphicFramePr>
          <p:cNvPr id="6" name="Chart 5">
            <a:extLst>
              <a:ext uri="{FF2B5EF4-FFF2-40B4-BE49-F238E27FC236}">
                <a16:creationId xmlns:a16="http://schemas.microsoft.com/office/drawing/2014/main" id="{CAF314B7-D2DE-3945-8E1D-DFD0488BAD18}"/>
              </a:ext>
            </a:extLst>
          </p:cNvPr>
          <p:cNvGraphicFramePr/>
          <p:nvPr>
            <p:extLst>
              <p:ext uri="{D42A27DB-BD31-4B8C-83A1-F6EECF244321}">
                <p14:modId xmlns:p14="http://schemas.microsoft.com/office/powerpoint/2010/main" val="4197946798"/>
              </p:ext>
            </p:extLst>
          </p:nvPr>
        </p:nvGraphicFramePr>
        <p:xfrm>
          <a:off x="5275752" y="1248678"/>
          <a:ext cx="6202017" cy="3938706"/>
        </p:xfrm>
        <a:graphic>
          <a:graphicData uri="http://schemas.openxmlformats.org/drawingml/2006/chart">
            <c:chart xmlns:c="http://schemas.openxmlformats.org/drawingml/2006/chart" xmlns:r="http://schemas.openxmlformats.org/officeDocument/2006/relationships" r:id="rId4"/>
          </a:graphicData>
        </a:graphic>
      </p:graphicFrame>
      <p:sp>
        <p:nvSpPr>
          <p:cNvPr id="7" name="Rectangle 6">
            <a:extLst>
              <a:ext uri="{FF2B5EF4-FFF2-40B4-BE49-F238E27FC236}">
                <a16:creationId xmlns:a16="http://schemas.microsoft.com/office/drawing/2014/main" id="{E73990F3-6878-6A41-B632-55B9677836B0}"/>
              </a:ext>
            </a:extLst>
          </p:cNvPr>
          <p:cNvSpPr/>
          <p:nvPr/>
        </p:nvSpPr>
        <p:spPr>
          <a:xfrm>
            <a:off x="5988657" y="3409121"/>
            <a:ext cx="1311964" cy="1083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DE00B2-ADB0-8F45-BF75-228D6306CB88}"/>
              </a:ext>
            </a:extLst>
          </p:cNvPr>
          <p:cNvSpPr/>
          <p:nvPr/>
        </p:nvSpPr>
        <p:spPr>
          <a:xfrm>
            <a:off x="7300622" y="3409121"/>
            <a:ext cx="1292087" cy="1083366"/>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465D71BC-AE34-A343-AE3A-F3B29BB46978}"/>
              </a:ext>
            </a:extLst>
          </p:cNvPr>
          <p:cNvSpPr/>
          <p:nvPr/>
        </p:nvSpPr>
        <p:spPr>
          <a:xfrm rot="16200000">
            <a:off x="7381530" y="2199890"/>
            <a:ext cx="1130274" cy="1292085"/>
          </a:xfrm>
          <a:prstGeom prst="rtTriangl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764E1A5-0A77-4746-BB2E-D95F4F1BC3DD}"/>
              </a:ext>
            </a:extLst>
          </p:cNvPr>
          <p:cNvSpPr/>
          <p:nvPr/>
        </p:nvSpPr>
        <p:spPr>
          <a:xfrm>
            <a:off x="8592709" y="2251355"/>
            <a:ext cx="1292087" cy="224113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F907BC6D-7B3F-874A-8BFB-B3B29487366A}"/>
              </a:ext>
            </a:extLst>
          </p:cNvPr>
          <p:cNvSpPr/>
          <p:nvPr/>
        </p:nvSpPr>
        <p:spPr>
          <a:xfrm>
            <a:off x="9895398" y="2231477"/>
            <a:ext cx="1319293" cy="2241132"/>
          </a:xfrm>
          <a:prstGeom prst="rtTriangl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148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1" grpId="0" animBg="1"/>
      <p:bldP spid="12" grpId="0" animBg="1"/>
    </p:bldLst>
  </p:timing>
</p:sld>
</file>

<file path=ppt/theme/theme1.xml><?xml version="1.0" encoding="utf-8"?>
<a:theme xmlns:a="http://schemas.openxmlformats.org/drawingml/2006/main" name="2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9dd66dd2-dc2f-4e10-8286-f1da66314693" xsi:nil="true"/>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9" ma:contentTypeDescription="Create a new document." ma:contentTypeScope="" ma:versionID="29b8f8dffeb68ff5440990d5c8557abd">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5ff88033e354b917f42c06f34d5c8380"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FC47F8-3079-4E93-89C7-77DC8FF1B7A1}">
  <ds:schemaRefs>
    <ds:schemaRef ds:uri="http://schemas.microsoft.com/sharepoint/v3/contenttype/forms"/>
  </ds:schemaRefs>
</ds:datastoreItem>
</file>

<file path=customXml/itemProps2.xml><?xml version="1.0" encoding="utf-8"?>
<ds:datastoreItem xmlns:ds="http://schemas.openxmlformats.org/officeDocument/2006/customXml" ds:itemID="{ED2D3CD0-3C95-4FB3-93C2-63798D05FED7}">
  <ds:schemaRefs>
    <ds:schemaRef ds:uri="http://purl.org/dc/terms/"/>
    <ds:schemaRef ds:uri="http://schemas.openxmlformats.org/package/2006/metadata/core-properties"/>
    <ds:schemaRef ds:uri="http://schemas.microsoft.com/office/infopath/2007/PartnerControls"/>
    <ds:schemaRef ds:uri="e7f29ac3-c74a-46a7-9e80-ec6458dc319f"/>
    <ds:schemaRef ds:uri="http://www.w3.org/XML/1998/namespace"/>
    <ds:schemaRef ds:uri="http://purl.org/dc/elements/1.1/"/>
    <ds:schemaRef ds:uri="http://schemas.microsoft.com/office/2006/documentManagement/types"/>
    <ds:schemaRef ds:uri="9dd66dd2-dc2f-4e10-8286-f1da66314693"/>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C0A1832A-598D-4FD7-AAD3-FD94F276E05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102</TotalTime>
  <Words>5268</Words>
  <Application>Microsoft Office PowerPoint</Application>
  <PresentationFormat>Widescreen</PresentationFormat>
  <Paragraphs>498</Paragraphs>
  <Slides>24</Slides>
  <Notes>19</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Century Gothic</vt:lpstr>
      <vt:lpstr>Wingdings</vt:lpstr>
      <vt:lpstr>Arial</vt:lpstr>
      <vt:lpstr>Calibri</vt:lpstr>
      <vt:lpstr>Cambria Math</vt:lpstr>
      <vt:lpstr>Georgia</vt:lpstr>
      <vt:lpstr>2_B2.2.11 Feedback lesson</vt:lpstr>
      <vt:lpstr>Making this resource work for you</vt:lpstr>
      <vt:lpstr>Velocity-Time Graphs</vt:lpstr>
      <vt:lpstr>P3.1.9</vt:lpstr>
      <vt:lpstr>PowerPoint Presentation</vt:lpstr>
      <vt:lpstr>This is the fix-it portion of the lesson</vt:lpstr>
      <vt:lpstr>Distance/Displacement-Time Graphs Review</vt:lpstr>
      <vt:lpstr>Velocity-Time Graphs</vt:lpstr>
      <vt:lpstr>Velocity-Time Graphs</vt:lpstr>
      <vt:lpstr>Velocity-Time Graphs</vt:lpstr>
      <vt:lpstr>Determine if the following statements are true or false for a Velocity-Time Graph:</vt:lpstr>
      <vt:lpstr>Which statements do you agree with?</vt:lpstr>
      <vt:lpstr>Drill</vt:lpstr>
      <vt:lpstr>Drill answers</vt:lpstr>
      <vt:lpstr>I: Interpreting velocity-time graphs</vt:lpstr>
      <vt:lpstr>PowerPoint Presentation</vt:lpstr>
      <vt:lpstr>PowerPoint Presentation</vt:lpstr>
      <vt:lpstr>Explain: to use scientific understanding to make something clear or state the reason for something happening</vt:lpstr>
      <vt:lpstr>Velocity-Time Graphs</vt:lpstr>
      <vt:lpstr>Answers</vt:lpstr>
      <vt:lpstr>Answers</vt:lpstr>
      <vt:lpstr>Answers</vt:lpstr>
      <vt:lpstr>Answers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Jessica Wood</cp:lastModifiedBy>
  <cp:revision>5</cp:revision>
  <dcterms:created xsi:type="dcterms:W3CDTF">2019-03-21T11:24:14Z</dcterms:created>
  <dcterms:modified xsi:type="dcterms:W3CDTF">2025-10-20T09:12:46Z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74356500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y fmtid="{D5CDD505-2E9C-101B-9397-08002B2CF9AE}" pid="10" name="MediaServiceImageTags">
    <vt:lpwstr/>
  </property>
</Properties>
</file>